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2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5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6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8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9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0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1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22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3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24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25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26.xml" ContentType="application/vnd.openxmlformats-officedocument.theme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theme/theme27.xml" ContentType="application/vnd.openxmlformats-officedocument.theme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28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29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30.xml" ContentType="application/vnd.openxmlformats-officedocument.theme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  <p:sldMasterId id="2147483648" r:id="rId2"/>
    <p:sldMasterId id="2147483651" r:id="rId3"/>
    <p:sldMasterId id="2147484027" r:id="rId4"/>
    <p:sldMasterId id="2147484129" r:id="rId5"/>
    <p:sldMasterId id="2147484369" r:id="rId6"/>
    <p:sldMasterId id="2147484454" r:id="rId7"/>
    <p:sldMasterId id="2147484715" r:id="rId8"/>
    <p:sldMasterId id="2147484824" r:id="rId9"/>
    <p:sldMasterId id="2147485052" r:id="rId10"/>
    <p:sldMasterId id="2147485064" r:id="rId11"/>
    <p:sldMasterId id="2147485208" r:id="rId12"/>
    <p:sldMasterId id="2147485229" r:id="rId13"/>
    <p:sldMasterId id="2147485230" r:id="rId14"/>
    <p:sldMasterId id="2147486019" r:id="rId15"/>
    <p:sldMasterId id="2147486223" r:id="rId16"/>
    <p:sldMasterId id="2147486482" r:id="rId17"/>
    <p:sldMasterId id="2147487187" r:id="rId18"/>
    <p:sldMasterId id="2147487199" r:id="rId19"/>
    <p:sldMasterId id="2147487211" r:id="rId20"/>
    <p:sldMasterId id="2147487224" r:id="rId21"/>
    <p:sldMasterId id="2147487237" r:id="rId22"/>
    <p:sldMasterId id="2147487278" r:id="rId23"/>
    <p:sldMasterId id="2147487620" r:id="rId24"/>
    <p:sldMasterId id="2147490128" r:id="rId25"/>
    <p:sldMasterId id="2147492732" r:id="rId26"/>
    <p:sldMasterId id="2147494760" r:id="rId27"/>
    <p:sldMasterId id="2147494772" r:id="rId28"/>
    <p:sldMasterId id="2147494784" r:id="rId29"/>
    <p:sldMasterId id="2147494797" r:id="rId30"/>
    <p:sldMasterId id="2147494809" r:id="rId31"/>
  </p:sldMasterIdLst>
  <p:notesMasterIdLst>
    <p:notesMasterId r:id="rId97"/>
  </p:notesMasterIdLst>
  <p:handoutMasterIdLst>
    <p:handoutMasterId r:id="rId98"/>
  </p:handoutMasterIdLst>
  <p:sldIdLst>
    <p:sldId id="262" r:id="rId32"/>
    <p:sldId id="844" r:id="rId33"/>
    <p:sldId id="772" r:id="rId34"/>
    <p:sldId id="775" r:id="rId35"/>
    <p:sldId id="776" r:id="rId36"/>
    <p:sldId id="801" r:id="rId37"/>
    <p:sldId id="777" r:id="rId38"/>
    <p:sldId id="792" r:id="rId39"/>
    <p:sldId id="774" r:id="rId40"/>
    <p:sldId id="796" r:id="rId41"/>
    <p:sldId id="778" r:id="rId42"/>
    <p:sldId id="795" r:id="rId43"/>
    <p:sldId id="779" r:id="rId44"/>
    <p:sldId id="797" r:id="rId45"/>
    <p:sldId id="780" r:id="rId46"/>
    <p:sldId id="798" r:id="rId47"/>
    <p:sldId id="782" r:id="rId48"/>
    <p:sldId id="783" r:id="rId49"/>
    <p:sldId id="784" r:id="rId50"/>
    <p:sldId id="785" r:id="rId51"/>
    <p:sldId id="786" r:id="rId52"/>
    <p:sldId id="787" r:id="rId53"/>
    <p:sldId id="788" r:id="rId54"/>
    <p:sldId id="789" r:id="rId55"/>
    <p:sldId id="790" r:id="rId56"/>
    <p:sldId id="791" r:id="rId57"/>
    <p:sldId id="793" r:id="rId58"/>
    <p:sldId id="800" r:id="rId59"/>
    <p:sldId id="769" r:id="rId60"/>
    <p:sldId id="765" r:id="rId61"/>
    <p:sldId id="766" r:id="rId62"/>
    <p:sldId id="768" r:id="rId63"/>
    <p:sldId id="806" r:id="rId64"/>
    <p:sldId id="834" r:id="rId65"/>
    <p:sldId id="813" r:id="rId66"/>
    <p:sldId id="814" r:id="rId67"/>
    <p:sldId id="815" r:id="rId68"/>
    <p:sldId id="816" r:id="rId69"/>
    <p:sldId id="818" r:id="rId70"/>
    <p:sldId id="817" r:id="rId71"/>
    <p:sldId id="811" r:id="rId72"/>
    <p:sldId id="835" r:id="rId73"/>
    <p:sldId id="819" r:id="rId74"/>
    <p:sldId id="820" r:id="rId75"/>
    <p:sldId id="821" r:id="rId76"/>
    <p:sldId id="822" r:id="rId77"/>
    <p:sldId id="823" r:id="rId78"/>
    <p:sldId id="836" r:id="rId79"/>
    <p:sldId id="824" r:id="rId80"/>
    <p:sldId id="825" r:id="rId81"/>
    <p:sldId id="826" r:id="rId82"/>
    <p:sldId id="827" r:id="rId83"/>
    <p:sldId id="828" r:id="rId84"/>
    <p:sldId id="829" r:id="rId85"/>
    <p:sldId id="838" r:id="rId86"/>
    <p:sldId id="830" r:id="rId87"/>
    <p:sldId id="831" r:id="rId88"/>
    <p:sldId id="832" r:id="rId89"/>
    <p:sldId id="833" r:id="rId90"/>
    <p:sldId id="846" r:id="rId91"/>
    <p:sldId id="847" r:id="rId92"/>
    <p:sldId id="848" r:id="rId93"/>
    <p:sldId id="849" r:id="rId94"/>
    <p:sldId id="706" r:id="rId95"/>
    <p:sldId id="687" r:id="rId96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006991"/>
    <a:srgbClr val="FF0066"/>
    <a:srgbClr val="006990"/>
    <a:srgbClr val="0066FF"/>
    <a:srgbClr val="111111"/>
    <a:srgbClr val="FF5050"/>
    <a:srgbClr val="008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84909" autoAdjust="0"/>
  </p:normalViewPr>
  <p:slideViewPr>
    <p:cSldViewPr>
      <p:cViewPr varScale="1">
        <p:scale>
          <a:sx n="113" d="100"/>
          <a:sy n="113" d="100"/>
        </p:scale>
        <p:origin x="1428" y="102"/>
      </p:cViewPr>
      <p:guideLst>
        <p:guide orient="horz" pos="2160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slide" Target="slides/slide37.xml"/><Relationship Id="rId84" Type="http://schemas.openxmlformats.org/officeDocument/2006/relationships/slide" Target="slides/slide53.xml"/><Relationship Id="rId89" Type="http://schemas.openxmlformats.org/officeDocument/2006/relationships/slide" Target="slides/slide58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74" Type="http://schemas.openxmlformats.org/officeDocument/2006/relationships/slide" Target="slides/slide43.xml"/><Relationship Id="rId79" Type="http://schemas.openxmlformats.org/officeDocument/2006/relationships/slide" Target="slides/slide48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9.xml"/><Relationship Id="rId95" Type="http://schemas.openxmlformats.org/officeDocument/2006/relationships/slide" Target="slides/slide6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64" Type="http://schemas.openxmlformats.org/officeDocument/2006/relationships/slide" Target="slides/slide33.xml"/><Relationship Id="rId69" Type="http://schemas.openxmlformats.org/officeDocument/2006/relationships/slide" Target="slides/slide38.xml"/><Relationship Id="rId80" Type="http://schemas.openxmlformats.org/officeDocument/2006/relationships/slide" Target="slides/slide49.xml"/><Relationship Id="rId85" Type="http://schemas.openxmlformats.org/officeDocument/2006/relationships/slide" Target="slides/slide54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slide" Target="slides/slide28.xml"/><Relationship Id="rId67" Type="http://schemas.openxmlformats.org/officeDocument/2006/relationships/slide" Target="slides/slide3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slide" Target="slides/slide39.xml"/><Relationship Id="rId75" Type="http://schemas.openxmlformats.org/officeDocument/2006/relationships/slide" Target="slides/slide44.xml"/><Relationship Id="rId83" Type="http://schemas.openxmlformats.org/officeDocument/2006/relationships/slide" Target="slides/slide52.xml"/><Relationship Id="rId88" Type="http://schemas.openxmlformats.org/officeDocument/2006/relationships/slide" Target="slides/slide57.xml"/><Relationship Id="rId91" Type="http://schemas.openxmlformats.org/officeDocument/2006/relationships/slide" Target="slides/slide60.xml"/><Relationship Id="rId96" Type="http://schemas.openxmlformats.org/officeDocument/2006/relationships/slide" Target="slides/slide6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73" Type="http://schemas.openxmlformats.org/officeDocument/2006/relationships/slide" Target="slides/slide42.xml"/><Relationship Id="rId78" Type="http://schemas.openxmlformats.org/officeDocument/2006/relationships/slide" Target="slides/slide47.xml"/><Relationship Id="rId81" Type="http://schemas.openxmlformats.org/officeDocument/2006/relationships/slide" Target="slides/slide50.xml"/><Relationship Id="rId86" Type="http://schemas.openxmlformats.org/officeDocument/2006/relationships/slide" Target="slides/slide55.xml"/><Relationship Id="rId94" Type="http://schemas.openxmlformats.org/officeDocument/2006/relationships/slide" Target="slides/slide6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76" Type="http://schemas.openxmlformats.org/officeDocument/2006/relationships/slide" Target="slides/slide45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0.xml"/><Relationship Id="rId92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66" Type="http://schemas.openxmlformats.org/officeDocument/2006/relationships/slide" Target="slides/slide35.xml"/><Relationship Id="rId87" Type="http://schemas.openxmlformats.org/officeDocument/2006/relationships/slide" Target="slides/slide56.xml"/><Relationship Id="rId61" Type="http://schemas.openxmlformats.org/officeDocument/2006/relationships/slide" Target="slides/slide30.xml"/><Relationship Id="rId82" Type="http://schemas.openxmlformats.org/officeDocument/2006/relationships/slide" Target="slides/slide5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56" Type="http://schemas.openxmlformats.org/officeDocument/2006/relationships/slide" Target="slides/slide25.xml"/><Relationship Id="rId77" Type="http://schemas.openxmlformats.org/officeDocument/2006/relationships/slide" Target="slides/slide46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0.xml"/><Relationship Id="rId72" Type="http://schemas.openxmlformats.org/officeDocument/2006/relationships/slide" Target="slides/slide41.xml"/><Relationship Id="rId93" Type="http://schemas.openxmlformats.org/officeDocument/2006/relationships/slide" Target="slides/slide62.xml"/><Relationship Id="rId9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Tx/>
              <a:buNone/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latin typeface="Arial" charset="0"/>
              </a:defRPr>
            </a:lvl1pPr>
          </a:lstStyle>
          <a:p>
            <a:pPr>
              <a:defRPr/>
            </a:pPr>
            <a:fld id="{62A5D80E-0F98-48A6-A816-628EF6E13A7F}" type="datetime1">
              <a:rPr lang="zh-TW" altLang="en-US"/>
              <a:pPr>
                <a:defRPr/>
              </a:pPr>
              <a:t>2017/6/27</a:t>
            </a:fld>
            <a:endParaRPr lang="zh-TW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Tx/>
              <a:buNone/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14B61A53-EE15-4A16-8A32-A1B95563893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5782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Tx/>
              <a:buNone/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latin typeface="Arial" charset="0"/>
              </a:defRPr>
            </a:lvl1pPr>
          </a:lstStyle>
          <a:p>
            <a:pPr>
              <a:defRPr/>
            </a:pPr>
            <a:fld id="{66F4F4E3-F107-4AD6-BF6E-53DF9CCE9218}" type="datetime1">
              <a:rPr lang="zh-TW" altLang="en-US"/>
              <a:pPr>
                <a:defRPr/>
              </a:pPr>
              <a:t>2017/6/27</a:t>
            </a:fld>
            <a:endParaRPr lang="zh-TW" alt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buFontTx/>
              <a:buNone/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27B533E8-2DE9-497D-85D4-AA9D49D484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09445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01.com/5aQ0n2.html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tw/url?sa=t&amp;rct=j&amp;q=&amp;esrc=s&amp;source=web&amp;cd=1&amp;cad=rja&amp;uact=8&amp;ved=0ahUKEwjozsnXhNLPAhVMsY8KHZR5CiEQFggfMAA&amp;url=http://www.ncbi.nlm.nih.gov/pmc/articles/PMC1359523/&amp;usg=AFQjCNEU99XYYAfZC9ZN-njwlxl30xeRrw&amp;sig2=oAA4UwI4H1puE_lzSPa2O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2829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影像感知元件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1984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 smtClean="0"/>
              <a:t>詞性標記</a:t>
            </a:r>
            <a:r>
              <a:rPr lang="en-US" altLang="zh-TW" b="1" dirty="0" smtClean="0"/>
              <a:t>part-of-speech (POS) tagging</a:t>
            </a:r>
          </a:p>
          <a:p>
            <a:r>
              <a:rPr lang="zh-TW" altLang="en-US" b="1" dirty="0" smtClean="0"/>
              <a:t>命名實體識別技術</a:t>
            </a:r>
            <a:r>
              <a:rPr lang="en-US" altLang="zh-TW" b="1" dirty="0" smtClean="0"/>
              <a:t>(Named Entity Recognition) </a:t>
            </a:r>
          </a:p>
          <a:p>
            <a:r>
              <a:rPr lang="zh-TW" altLang="en-US" dirty="0" smtClean="0"/>
              <a:t>指代消解（</a:t>
            </a:r>
            <a:r>
              <a:rPr lang="en-US" altLang="zh-TW" dirty="0" err="1" smtClean="0"/>
              <a:t>Coreference</a:t>
            </a:r>
            <a:r>
              <a:rPr lang="en-US" altLang="zh-TW" dirty="0" smtClean="0"/>
              <a:t> Resolution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CN" dirty="0" smtClean="0"/>
              <a:t>Paraphrase</a:t>
            </a:r>
            <a:r>
              <a:rPr lang="zh-CN" altLang="en-US" dirty="0" smtClean="0"/>
              <a:t> 是“相同意思，不同表达”的意思，比较类似于“同义表达”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9915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1167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563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這兒有一個例子，搜索的問題是：竇靖童的爸爸的前妻的前夫。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2592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理解。我們結合「依存句法分析（</a:t>
            </a:r>
            <a:r>
              <a:rPr lang="en-US" altLang="zh-TW" dirty="0" smtClean="0">
                <a:effectLst/>
              </a:rPr>
              <a:t>Dependency Parsing</a:t>
            </a:r>
            <a:r>
              <a:rPr lang="zh-TW" altLang="en-US" dirty="0" smtClean="0">
                <a:effectLst/>
              </a:rPr>
              <a:t>）」和「語義理解（</a:t>
            </a:r>
            <a:r>
              <a:rPr lang="en-US" altLang="zh-TW" dirty="0" smtClean="0">
                <a:effectLst/>
              </a:rPr>
              <a:t>Semantic Understanding</a:t>
            </a:r>
            <a:r>
              <a:rPr lang="zh-TW" altLang="en-US" dirty="0" smtClean="0">
                <a:effectLst/>
              </a:rPr>
              <a:t>）」來實現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理解。</a:t>
            </a:r>
            <a:br>
              <a:rPr lang="zh-TW" altLang="en-US" dirty="0" smtClean="0">
                <a:effectLst/>
              </a:rPr>
            </a:b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左邊用戶輸入的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是「給我推薦一家可以聽見蛙聲的餐館」。我們使用了依存句法分析技術，來分析該語句的句法結構，幫我們找到句子裡的各個組成成分。比如，「推薦、餐館」是核心成分，表明了用戶的主要意圖，而「聽見、蛙聲」是修飾成分，對用戶的意圖進行了修飾和限定。</a:t>
            </a:r>
          </a:p>
          <a:p>
            <a:r>
              <a:rPr lang="zh-TW" altLang="en-US" dirty="0" smtClean="0">
                <a:effectLst/>
              </a:rPr>
              <a:t>右邊用戶輸入的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是「妹妹結婚出嫁哥哥給妹妹紅包多少錢」，說明我們是如何提升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和網頁之間的語義匹配（</a:t>
            </a:r>
            <a:r>
              <a:rPr lang="en-US" altLang="zh-TW" dirty="0" smtClean="0">
                <a:effectLst/>
              </a:rPr>
              <a:t>semantic matching</a:t>
            </a:r>
            <a:r>
              <a:rPr lang="zh-TW" altLang="en-US" dirty="0" smtClean="0">
                <a:effectLst/>
              </a:rPr>
              <a:t>）。首先，我們基於依存句法分析識別出這條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中的搭配，這種詞語搭配相比於單個詞語更能夠準確表征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的語義，進而可以將其應用到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與網頁的精確匹配中。</a:t>
            </a:r>
          </a:p>
          <a:p>
            <a:r>
              <a:rPr lang="zh-TW" altLang="en-US" dirty="0" smtClean="0">
                <a:effectLst/>
              </a:rPr>
              <a:t/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0312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基於語義理解技術，我們可以理解一個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的語義，實現語義級的搜索而不僅僅是字面匹配。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/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上圖里前兩句話是：</a:t>
            </a:r>
          </a:p>
          <a:p>
            <a:r>
              <a:rPr lang="zh-TW" altLang="en-US" dirty="0" smtClean="0">
                <a:effectLst/>
              </a:rPr>
              <a:t>英達的兒子是誰</a:t>
            </a:r>
          </a:p>
          <a:p>
            <a:r>
              <a:rPr lang="zh-TW" altLang="en-US" dirty="0" smtClean="0">
                <a:effectLst/>
              </a:rPr>
              <a:t>英達是誰的兒子</a:t>
            </a:r>
          </a:p>
          <a:p>
            <a:r>
              <a:rPr lang="zh-TW" altLang="en-US" dirty="0" smtClean="0">
                <a:effectLst/>
              </a:rPr>
              <a:t>這兩個句子裡包含著相同的詞語，只是詞語的語序不同。如果使用傳統的基於關鍵詞的搜索技術，我們將會得到幾乎相同的搜索結果。然而，經過語義理解技術的分析，我們可以發現這兩個句子的語義是完全不一樣的，相應地就能從知識圖譜中檢索到完全不同的答案。還有第三句話：</a:t>
            </a:r>
          </a:p>
          <a:p>
            <a:r>
              <a:rPr lang="zh-TW" altLang="en-US" dirty="0" smtClean="0">
                <a:effectLst/>
              </a:rPr>
              <a:t>誰是英達的父親</a:t>
            </a:r>
          </a:p>
          <a:p>
            <a:r>
              <a:rPr lang="zh-TW" altLang="en-US" dirty="0" smtClean="0">
                <a:effectLst/>
              </a:rPr>
              <a:t>在字面上來看，這跟第二個句子並不一樣，但是經過語義理解技術，我們發現這兩個句子要找的是同一個對象，所以我們可以從知識圖譜中檢索到相同的答案。</a:t>
            </a:r>
          </a:p>
          <a:p>
            <a:r>
              <a:rPr lang="zh-TW" altLang="en-US" dirty="0" smtClean="0">
                <a:effectLst/>
              </a:rPr>
              <a:t/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5124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我們給文檔打上各種各樣的標籤，包括：主題、</a:t>
            </a:r>
            <a:r>
              <a:rPr lang="zh-TW" altLang="en-US" sz="2000" dirty="0" smtClean="0">
                <a:solidFill>
                  <a:srgbClr val="CC0000"/>
                </a:solidFill>
                <a:effectLst/>
              </a:rPr>
              <a:t>話題</a:t>
            </a:r>
            <a:r>
              <a:rPr lang="zh-TW" altLang="en-US" dirty="0" smtClean="0">
                <a:effectLst/>
              </a:rPr>
              <a:t>和實體標籤。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主題標籤表示抽象的概念，話題標籤表示具體發生的事件，實體標籤表示人、地點等實體信息。這些標籤，從不同角度描述一個文檔的內容，以滿足不同應用需求，並與不同的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相關聯。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5757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融合了話題標籤和實體標籤，我們形成了</a:t>
            </a:r>
            <a:r>
              <a:rPr lang="zh-TW" altLang="en-US" b="1" dirty="0" smtClean="0">
                <a:effectLst/>
              </a:rPr>
              <a:t>關注點標籤圖譜</a:t>
            </a:r>
            <a:r>
              <a:rPr lang="zh-TW" altLang="en-US" dirty="0" smtClean="0">
                <a:effectLst/>
              </a:rPr>
              <a:t>。這種關注點標籤能更好地描述用戶與文檔之間的關係，因為它能同時對用戶和文檔進行表征。我們也在不同類型的關注點標籤之間建立關係，這樣我們可以對用戶關注點進行推理和計算。在下圖所示例子裡，「</a:t>
            </a:r>
            <a:r>
              <a:rPr lang="en-US" altLang="zh-TW" dirty="0" smtClean="0">
                <a:effectLst/>
              </a:rPr>
              <a:t>AI</a:t>
            </a:r>
            <a:r>
              <a:rPr lang="zh-TW" altLang="en-US" dirty="0" smtClean="0">
                <a:effectLst/>
              </a:rPr>
              <a:t>」話題與「科技」、「</a:t>
            </a:r>
            <a:r>
              <a:rPr lang="en-US" altLang="zh-TW" dirty="0" smtClean="0">
                <a:effectLst/>
              </a:rPr>
              <a:t>VR</a:t>
            </a:r>
            <a:r>
              <a:rPr lang="zh-TW" altLang="en-US" dirty="0" smtClean="0">
                <a:effectLst/>
              </a:rPr>
              <a:t>」等話題及「烏鎮峰會」等事件關聯在一起。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1789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關注點標籤圖譜應用在百度</a:t>
            </a:r>
            <a:r>
              <a:rPr lang="en-US" altLang="zh-TW" dirty="0" smtClean="0">
                <a:effectLst/>
              </a:rPr>
              <a:t>Feed</a:t>
            </a:r>
            <a:r>
              <a:rPr lang="zh-TW" altLang="en-US" dirty="0" smtClean="0">
                <a:effectLst/>
              </a:rPr>
              <a:t>里的一個例子，在左圖中，標籤表征了文章里的內容，用戶可以點擊標籤進入到以一個話題為主題的聚合頁（第二張圖）。然後第三張圖是基於關注點標籤圖譜進行個性化推薦，更能契合用戶的關注點，帶來了更高的點擊率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511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深度神经网络（</a:t>
            </a:r>
            <a:r>
              <a:rPr lang="en-US" altLang="zh-CN" dirty="0" smtClean="0"/>
              <a:t>DNN</a:t>
            </a:r>
            <a:r>
              <a:rPr lang="zh-CN" altLang="en-US" dirty="0" smtClean="0"/>
              <a:t>）已被证明在图像和语音识别、自动生成音乐以及玩游戏等任务上是强有力的模型。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582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情感分析技術也被稱為「觀點挖掘」（</a:t>
            </a:r>
            <a:r>
              <a:rPr lang="en-US" altLang="zh-TW" dirty="0" smtClean="0">
                <a:effectLst/>
              </a:rPr>
              <a:t>opinion mining</a:t>
            </a:r>
            <a:r>
              <a:rPr lang="zh-TW" altLang="en-US" dirty="0" smtClean="0">
                <a:effectLst/>
              </a:rPr>
              <a:t>），用來分析人類對各種對象（比如產品、組織機構等）的觀點、情感和情緒。下面是我們在「觀點挖掘」和「觀點摘要」方面的一些工作。以「酒店評價」為例子，我們從已有的在線評論數據中抽取評論句，並進而從中提取用戶觀點。基於這些觀點，我們可以生成標籤級的觀點摘要和句子級的觀點摘要。我們也可以以此為基礎來進行酒店推薦。</a:t>
            </a:r>
            <a:br>
              <a:rPr lang="zh-TW" altLang="en-US" dirty="0" smtClean="0">
                <a:effectLst/>
              </a:rPr>
            </a:b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下面是我們在「觀點挖掘」和「觀點摘要」方面的一些工作。以「酒店評價」為例子，我們從已有的在線評論數據中抽取評論句，並進而從中提取用戶觀點。基於這些觀點，我們可以生成標籤級的觀點摘要和句子級的觀點摘要。我們也可以以此為基礎來進行酒店推薦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8478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這裡是一些關於情感分析應用於百度產品的例子，觀點自動摘要技術為用戶提供觀點標籤，在左邊的例子裡，我們提供了關於「八達嶺長城」的多個維度的評價，在右邊的例子裡，我們在觀點分析的基礎上為用戶提供了精鍊的推薦理由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4130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smtClean="0">
                <a:effectLst/>
              </a:rPr>
              <a:t>AI </a:t>
            </a:r>
            <a:r>
              <a:rPr lang="zh-TW" altLang="en-US" b="1" dirty="0" smtClean="0">
                <a:effectLst/>
              </a:rPr>
              <a:t>籃球解說員</a:t>
            </a:r>
          </a:p>
          <a:p>
            <a:r>
              <a:rPr lang="zh-TW" altLang="en-US" dirty="0" smtClean="0">
                <a:effectLst/>
              </a:rPr>
              <a:t>我們的</a:t>
            </a:r>
            <a:r>
              <a:rPr lang="en-US" altLang="zh-TW" dirty="0" smtClean="0">
                <a:effectLst/>
              </a:rPr>
              <a:t>AI</a:t>
            </a:r>
            <a:r>
              <a:rPr lang="zh-TW" altLang="en-US" dirty="0" smtClean="0">
                <a:effectLst/>
              </a:rPr>
              <a:t>解說系統，可以像人類解說員一樣，生成一場比賽的實時解說並與觀眾互動。這裡面的實現主要包括四個步驟：</a:t>
            </a:r>
          </a:p>
          <a:p>
            <a:r>
              <a:rPr lang="zh-TW" altLang="en-US" dirty="0" smtClean="0">
                <a:effectLst/>
              </a:rPr>
              <a:t>信息搜集（</a:t>
            </a:r>
            <a:r>
              <a:rPr lang="en-US" altLang="zh-TW" dirty="0" smtClean="0">
                <a:effectLst/>
              </a:rPr>
              <a:t>information gathering</a:t>
            </a:r>
            <a:r>
              <a:rPr lang="zh-TW" altLang="en-US" dirty="0" smtClean="0">
                <a:effectLst/>
              </a:rPr>
              <a:t>）：從網上實時收集和提取比賽的關鍵信息</a:t>
            </a:r>
          </a:p>
          <a:p>
            <a:r>
              <a:rPr lang="zh-TW" altLang="en-US" dirty="0" smtClean="0">
                <a:effectLst/>
              </a:rPr>
              <a:t>生成結構化數據（</a:t>
            </a:r>
            <a:r>
              <a:rPr lang="en-US" altLang="zh-TW" dirty="0" smtClean="0">
                <a:effectLst/>
              </a:rPr>
              <a:t>structured data generation</a:t>
            </a:r>
            <a:r>
              <a:rPr lang="zh-TW" altLang="en-US" dirty="0" smtClean="0">
                <a:effectLst/>
              </a:rPr>
              <a:t>）：基於不同消息源的比賽信息，生成結構化解說數據</a:t>
            </a:r>
          </a:p>
          <a:p>
            <a:r>
              <a:rPr lang="zh-TW" altLang="en-US" dirty="0" smtClean="0">
                <a:effectLst/>
              </a:rPr>
              <a:t>比賽場景推理（</a:t>
            </a:r>
            <a:r>
              <a:rPr lang="en-US" altLang="zh-TW" dirty="0" smtClean="0">
                <a:effectLst/>
              </a:rPr>
              <a:t>game scene inference</a:t>
            </a:r>
            <a:r>
              <a:rPr lang="zh-TW" altLang="en-US" dirty="0" smtClean="0">
                <a:effectLst/>
              </a:rPr>
              <a:t>）：基於比賽數據（比如得分和統計），推斷出現場比賽場景</a:t>
            </a:r>
          </a:p>
          <a:p>
            <a:r>
              <a:rPr lang="zh-TW" altLang="en-US" dirty="0" smtClean="0">
                <a:effectLst/>
              </a:rPr>
              <a:t>生成直播解說（</a:t>
            </a:r>
            <a:r>
              <a:rPr lang="en-US" altLang="zh-TW" dirty="0" smtClean="0">
                <a:effectLst/>
              </a:rPr>
              <a:t>live commentary generation</a:t>
            </a:r>
            <a:r>
              <a:rPr lang="zh-TW" altLang="en-US" dirty="0" smtClean="0">
                <a:effectLst/>
              </a:rPr>
              <a:t>）：基於解說模型，生成直播解說</a:t>
            </a:r>
          </a:p>
          <a:p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以下是我們</a:t>
            </a:r>
            <a:r>
              <a:rPr lang="en-US" altLang="zh-TW" dirty="0" smtClean="0">
                <a:effectLst/>
              </a:rPr>
              <a:t>AI</a:t>
            </a:r>
            <a:r>
              <a:rPr lang="zh-TW" altLang="en-US" dirty="0" smtClean="0">
                <a:effectLst/>
              </a:rPr>
              <a:t>解說員生成的關於一場真實比賽的解說。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中間這個圖，顯示出這個</a:t>
            </a:r>
            <a:r>
              <a:rPr lang="en-US" altLang="zh-TW" dirty="0" smtClean="0">
                <a:effectLst/>
              </a:rPr>
              <a:t>AI</a:t>
            </a:r>
            <a:r>
              <a:rPr lang="zh-TW" altLang="en-US" dirty="0" smtClean="0">
                <a:effectLst/>
              </a:rPr>
              <a:t>解說員也可以進行推理，它在其中的一段解說中提到「考辛斯搶到了進攻籃板」，「進攻籃板」這個短語表明我們的</a:t>
            </a:r>
            <a:r>
              <a:rPr lang="en-US" altLang="zh-TW" dirty="0" smtClean="0">
                <a:effectLst/>
              </a:rPr>
              <a:t>AI</a:t>
            </a:r>
            <a:r>
              <a:rPr lang="zh-TW" altLang="en-US" dirty="0" smtClean="0">
                <a:effectLst/>
              </a:rPr>
              <a:t>解說員通過已有的知識了解到考辛斯所在球隊目前處於進攻階段，經過推理從而得出「進攻籃板」的結論。</a:t>
            </a:r>
          </a:p>
          <a:p>
            <a:r>
              <a:rPr lang="zh-TW" altLang="en-US" dirty="0" smtClean="0">
                <a:effectLst/>
              </a:rPr>
              <a:t>最右邊的例子，說明了我們的</a:t>
            </a:r>
            <a:r>
              <a:rPr lang="en-US" altLang="zh-TW" dirty="0" smtClean="0">
                <a:effectLst/>
              </a:rPr>
              <a:t>AI</a:t>
            </a:r>
            <a:r>
              <a:rPr lang="zh-TW" altLang="en-US" dirty="0" smtClean="0">
                <a:effectLst/>
              </a:rPr>
              <a:t>解說員除了解說，還可以同時回答多個觀眾的提問，而這是人類解說員所不能做到的</a:t>
            </a:r>
          </a:p>
          <a:p>
            <a:r>
              <a:rPr lang="zh-TW" altLang="en-US" dirty="0" smtClean="0">
                <a:effectLst/>
              </a:rPr>
              <a:t/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28341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展示的這三首詩中，中間這首是由</a:t>
            </a:r>
            <a:r>
              <a:rPr lang="en-US" altLang="zh-TW" dirty="0" smtClean="0">
                <a:effectLst/>
              </a:rPr>
              <a:t>AI</a:t>
            </a:r>
            <a:r>
              <a:rPr lang="zh-TW" altLang="en-US" dirty="0" smtClean="0">
                <a:effectLst/>
              </a:rPr>
              <a:t>詩人完成的，而其他兩首的作者都是中國古代詩人（白居易</a:t>
            </a:r>
            <a:r>
              <a:rPr lang="en-US" altLang="zh-TW" dirty="0" smtClean="0">
                <a:effectLst/>
              </a:rPr>
              <a:t>,</a:t>
            </a:r>
            <a:r>
              <a:rPr lang="zh-TW" altLang="en-US" dirty="0" smtClean="0">
                <a:effectLst/>
              </a:rPr>
              <a:t>劉因）。有意思的是，在我所詢問的人中，多數人都無法分辨出這三首詩中到底哪一首出自</a:t>
            </a:r>
            <a:r>
              <a:rPr lang="en-US" altLang="zh-TW" dirty="0" smtClean="0">
                <a:effectLst/>
              </a:rPr>
              <a:t>AI</a:t>
            </a:r>
            <a:r>
              <a:rPr lang="zh-TW" altLang="en-US" dirty="0" smtClean="0">
                <a:effectLst/>
              </a:rPr>
              <a:t>詩人之手。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歷史學者和</a:t>
            </a:r>
            <a:r>
              <a:rPr lang="en-US" altLang="zh-TW" dirty="0" smtClean="0">
                <a:effectLst/>
              </a:rPr>
              <a:t>《</a:t>
            </a:r>
            <a:r>
              <a:rPr lang="zh-TW" altLang="en-US" dirty="0" smtClean="0">
                <a:effectLst/>
              </a:rPr>
              <a:t>中國詩詞大會</a:t>
            </a:r>
            <a:r>
              <a:rPr lang="en-US" altLang="zh-TW" dirty="0" smtClean="0">
                <a:effectLst/>
              </a:rPr>
              <a:t>》</a:t>
            </a:r>
            <a:r>
              <a:rPr lang="zh-TW" altLang="en-US" dirty="0" smtClean="0">
                <a:effectLst/>
              </a:rPr>
              <a:t>嘉賓蒙曼教授也說，「這個人工智慧詩人是詩壇小超人，能和人類詩人一樣在詩中表達感情色彩。」 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5787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文本摘要技術。具體來說，包括一般的文摘（</a:t>
            </a:r>
            <a:r>
              <a:rPr lang="en-US" altLang="zh-TW" dirty="0" smtClean="0">
                <a:effectLst/>
              </a:rPr>
              <a:t>general summarization</a:t>
            </a:r>
            <a:r>
              <a:rPr lang="zh-TW" altLang="en-US" dirty="0" smtClean="0">
                <a:effectLst/>
              </a:rPr>
              <a:t>）和基於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的文摘（</a:t>
            </a:r>
            <a:r>
              <a:rPr lang="en-US" altLang="zh-TW" dirty="0" smtClean="0">
                <a:effectLst/>
              </a:rPr>
              <a:t>query summarization</a:t>
            </a:r>
            <a:r>
              <a:rPr lang="zh-TW" altLang="en-US" dirty="0" smtClean="0">
                <a:effectLst/>
              </a:rPr>
              <a:t>）如下表中展示的具體過程：</a:t>
            </a:r>
            <a:br>
              <a:rPr lang="zh-TW" altLang="en-US" dirty="0" smtClean="0">
                <a:effectLst/>
              </a:rPr>
            </a:b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文本分析（</a:t>
            </a:r>
            <a:r>
              <a:rPr lang="en-US" altLang="zh-TW" dirty="0" smtClean="0">
                <a:effectLst/>
              </a:rPr>
              <a:t>document analysis</a:t>
            </a:r>
            <a:r>
              <a:rPr lang="zh-TW" altLang="en-US" dirty="0" smtClean="0">
                <a:effectLst/>
              </a:rPr>
              <a:t>）：分析文本結構</a:t>
            </a:r>
          </a:p>
          <a:p>
            <a:r>
              <a:rPr lang="zh-TW" altLang="en-US" dirty="0" smtClean="0">
                <a:effectLst/>
              </a:rPr>
              <a:t>句子排序（</a:t>
            </a:r>
            <a:r>
              <a:rPr lang="en-US" altLang="zh-TW" dirty="0" smtClean="0">
                <a:effectLst/>
              </a:rPr>
              <a:t>sentence ranking</a:t>
            </a:r>
            <a:r>
              <a:rPr lang="zh-TW" altLang="en-US" dirty="0" smtClean="0">
                <a:effectLst/>
              </a:rPr>
              <a:t>）：通過句子的表層含義和深層含義來實現對句子的排序</a:t>
            </a:r>
          </a:p>
          <a:p>
            <a:r>
              <a:rPr lang="zh-TW" altLang="en-US" dirty="0" smtClean="0">
                <a:effectLst/>
              </a:rPr>
              <a:t>句子選擇（</a:t>
            </a:r>
            <a:r>
              <a:rPr lang="en-US" altLang="zh-TW" dirty="0" smtClean="0">
                <a:effectLst/>
              </a:rPr>
              <a:t>sentence selection</a:t>
            </a:r>
            <a:r>
              <a:rPr lang="zh-TW" altLang="en-US" dirty="0" smtClean="0">
                <a:effectLst/>
              </a:rPr>
              <a:t>）：從句子重要性、句子間是否連貫，以及去除冗餘等角度來考慮如何選擇文摘中的句子。</a:t>
            </a:r>
          </a:p>
          <a:p>
            <a:r>
              <a:rPr lang="zh-TW" altLang="en-US" dirty="0" smtClean="0">
                <a:effectLst/>
              </a:rPr>
              <a:t>生成文摘（</a:t>
            </a:r>
            <a:r>
              <a:rPr lang="en-US" altLang="zh-TW" dirty="0" smtClean="0">
                <a:effectLst/>
              </a:rPr>
              <a:t>generation</a:t>
            </a:r>
            <a:r>
              <a:rPr lang="zh-TW" altLang="en-US" dirty="0" smtClean="0">
                <a:effectLst/>
              </a:rPr>
              <a:t>）：把選定的句子進行壓縮，並整合成最終的結果</a:t>
            </a:r>
          </a:p>
          <a:p>
            <a:r>
              <a:rPr lang="zh-TW" altLang="en-US" dirty="0" smtClean="0">
                <a:effectLst/>
              </a:rPr>
              <a:t/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8512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有兩個文摘在搜索結果中體現的例子。左圖顯示，輸入</a:t>
            </a:r>
            <a:r>
              <a:rPr lang="en-US" altLang="zh-TW" dirty="0" smtClean="0">
                <a:effectLst/>
              </a:rPr>
              <a:t>query</a:t>
            </a:r>
            <a:r>
              <a:rPr lang="zh-TW" altLang="en-US" dirty="0" smtClean="0">
                <a:effectLst/>
              </a:rPr>
              <a:t>「天空為什麼是藍的」，系統可以挑選出與這句話相關的網頁，從中抽取出摘要並顯示出來；右圖中的例子也是同樣道理。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5089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問答</a:t>
            </a:r>
            <a:endParaRPr lang="en-US" altLang="zh-CN" dirty="0" smtClean="0"/>
          </a:p>
          <a:p>
            <a:r>
              <a:rPr lang="zh-TW" altLang="en-US" dirty="0" smtClean="0">
                <a:effectLst/>
              </a:rPr>
              <a:t>當用戶在提出問題時，系統可基於知識圖譜加以回答。</a:t>
            </a:r>
          </a:p>
          <a:p>
            <a:r>
              <a:rPr lang="zh-TW" altLang="en-US" dirty="0" smtClean="0">
                <a:effectLst/>
              </a:rPr>
              <a:t>比如，當用戶在搜索框內輸入「珠穆朗瑪峰高度」時，網頁就會出現有關珠穆朗瑪峰的圖片和其高度說明；用戶也可以輸入「琅琊榜演員表」，那麼百度搜索網頁上就會直接出現</a:t>
            </a:r>
            <a:r>
              <a:rPr lang="en-US" altLang="zh-TW" dirty="0" smtClean="0">
                <a:effectLst/>
              </a:rPr>
              <a:t>《</a:t>
            </a:r>
            <a:r>
              <a:rPr lang="zh-TW" altLang="en-US" dirty="0" smtClean="0">
                <a:effectLst/>
              </a:rPr>
              <a:t>琅琊榜</a:t>
            </a:r>
            <a:r>
              <a:rPr lang="en-US" altLang="zh-TW" dirty="0" smtClean="0">
                <a:effectLst/>
              </a:rPr>
              <a:t>》</a:t>
            </a:r>
            <a:r>
              <a:rPr lang="zh-TW" altLang="en-US" dirty="0" smtClean="0">
                <a:effectLst/>
              </a:rPr>
              <a:t>的演員表及其照片。</a:t>
            </a:r>
          </a:p>
          <a:p>
            <a:r>
              <a:rPr lang="zh-TW" altLang="en-US" dirty="0" smtClean="0">
                <a:effectLst/>
              </a:rPr>
              <a:t/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3547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問答</a:t>
            </a:r>
            <a:endParaRPr lang="en-US" altLang="zh-CN" dirty="0" smtClean="0"/>
          </a:p>
          <a:p>
            <a:r>
              <a:rPr lang="zh-TW" altLang="en-US" dirty="0" smtClean="0">
                <a:effectLst/>
              </a:rPr>
              <a:t>還設計了一種基於網絡的深度問答系統。該系統對網頁搜索結果中的內容進行分析，並識別用戶問題中的關鍵詞。然後系統會從網頁中分析出和問題相關的文檔，從中抽取出問題的答案，並展現在搜索結果頁的最上方。</a:t>
            </a:r>
          </a:p>
          <a:p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用戶可以搜索「糖尿病患者應該吃什麼」，那麼系統則會回答「飲食建議、飲食禁忌」等內容。這些信息來自於網上的醫療領域數據，經過信息挖掘和匹配，生成答案呈現在用戶面前。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8305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百度翻譯已可支持全球</a:t>
            </a:r>
            <a:r>
              <a:rPr lang="en-US" altLang="zh-TW" dirty="0" smtClean="0">
                <a:effectLst/>
              </a:rPr>
              <a:t>28</a:t>
            </a:r>
            <a:r>
              <a:rPr lang="zh-TW" altLang="en-US" dirty="0" smtClean="0">
                <a:effectLst/>
              </a:rPr>
              <a:t>國語言、</a:t>
            </a:r>
            <a:r>
              <a:rPr lang="en-US" altLang="zh-TW" dirty="0" smtClean="0">
                <a:effectLst/>
              </a:rPr>
              <a:t>756</a:t>
            </a:r>
            <a:r>
              <a:rPr lang="zh-TW" altLang="en-US" dirty="0" smtClean="0">
                <a:effectLst/>
              </a:rPr>
              <a:t>個翻譯方向之間的互譯，每日翻譯次數達</a:t>
            </a:r>
            <a:r>
              <a:rPr lang="en-US" altLang="zh-TW" dirty="0" smtClean="0">
                <a:effectLst/>
              </a:rPr>
              <a:t>1</a:t>
            </a:r>
            <a:r>
              <a:rPr lang="zh-TW" altLang="en-US" dirty="0" smtClean="0">
                <a:effectLst/>
              </a:rPr>
              <a:t>億以上。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0027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在</a:t>
            </a:r>
            <a:r>
              <a:rPr lang="en-US" altLang="zh-TW" dirty="0" smtClean="0">
                <a:effectLst/>
              </a:rPr>
              <a:t>2015</a:t>
            </a:r>
            <a:r>
              <a:rPr lang="zh-TW" altLang="en-US" dirty="0" smtClean="0">
                <a:effectLst/>
              </a:rPr>
              <a:t>年的</a:t>
            </a:r>
            <a:r>
              <a:rPr lang="en-US" altLang="zh-TW" dirty="0" smtClean="0">
                <a:effectLst/>
              </a:rPr>
              <a:t>ACL</a:t>
            </a:r>
            <a:r>
              <a:rPr lang="zh-TW" altLang="en-US" dirty="0" smtClean="0">
                <a:effectLst/>
              </a:rPr>
              <a:t>會議上上，百度的智能機器人「小度」還擔任了</a:t>
            </a:r>
            <a:r>
              <a:rPr lang="en-US" altLang="zh-TW" dirty="0" smtClean="0">
                <a:effectLst/>
              </a:rPr>
              <a:t>ACL</a:t>
            </a:r>
            <a:r>
              <a:rPr lang="zh-TW" altLang="en-US" dirty="0" smtClean="0">
                <a:effectLst/>
              </a:rPr>
              <a:t>終身成就獎獲得者李生教授的同聲傳譯。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在問答環節，小度將現場觀眾提問的英文問題立刻翻譯成中文，然後將李教授的中文回答翻譯成英文呈現給觀眾。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現場觀眾（大部分是自然語言處理方面的專家學者）對小度的表現大為讚嘆，並對機器翻譯目前的成就感到欣喜。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442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從趨勢來看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7575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對話系統能與用戶進行多輪交互（</a:t>
            </a:r>
            <a:r>
              <a:rPr lang="en-US" altLang="zh-TW" dirty="0" smtClean="0">
                <a:effectLst/>
              </a:rPr>
              <a:t>multi-turn interaction</a:t>
            </a:r>
            <a:r>
              <a:rPr lang="zh-TW" altLang="en-US" dirty="0" smtClean="0">
                <a:effectLst/>
              </a:rPr>
              <a:t>）。首先，用戶的輸入經過自然語言理解（</a:t>
            </a:r>
            <a:r>
              <a:rPr lang="en-US" altLang="zh-TW" dirty="0" smtClean="0">
                <a:effectLst/>
              </a:rPr>
              <a:t>NLU</a:t>
            </a:r>
            <a:r>
              <a:rPr lang="zh-TW" altLang="en-US" dirty="0" smtClean="0">
                <a:effectLst/>
              </a:rPr>
              <a:t>）模塊，進入對話管理系統。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該系統識別出當前的對話狀態（</a:t>
            </a:r>
            <a:r>
              <a:rPr lang="en-US" altLang="zh-TW" dirty="0" smtClean="0">
                <a:effectLst/>
              </a:rPr>
              <a:t>dialogue state</a:t>
            </a:r>
            <a:r>
              <a:rPr lang="zh-TW" altLang="en-US" dirty="0" smtClean="0">
                <a:effectLst/>
              </a:rPr>
              <a:t>），並確定下一步的對話行為（</a:t>
            </a:r>
            <a:r>
              <a:rPr lang="en-US" altLang="zh-TW" dirty="0" smtClean="0">
                <a:effectLst/>
              </a:rPr>
              <a:t>dialogue action</a:t>
            </a:r>
            <a:r>
              <a:rPr lang="zh-TW" altLang="en-US" dirty="0" smtClean="0">
                <a:effectLst/>
              </a:rPr>
              <a:t>）。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我們的對話策略（ </a:t>
            </a:r>
            <a:r>
              <a:rPr lang="en-US" altLang="zh-TW" dirty="0" smtClean="0">
                <a:effectLst/>
              </a:rPr>
              <a:t>policy</a:t>
            </a:r>
            <a:r>
              <a:rPr lang="zh-TW" altLang="en-US" dirty="0" smtClean="0">
                <a:effectLst/>
              </a:rPr>
              <a:t>） 模塊，包含通用模型和領域模型，即前者負責處理通用的交互邏輯，後者則處理特定領域的交互邏輯。最後，該系統會為用戶生成交互回復。</a:t>
            </a:r>
            <a:br>
              <a:rPr lang="zh-TW" altLang="en-US" dirty="0" smtClean="0">
                <a:effectLst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8560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這裡有一個例子，是高考之後，百度智能助理「度秘」和用戶之間的對話。當用戶問：「我能進入哪所大學？」度秘會反問他問題，以進一步了解情況。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度秘問：「你是文科還是理科</a:t>
            </a:r>
            <a:r>
              <a:rPr lang="en-US" altLang="zh-TW" dirty="0" smtClean="0">
                <a:effectLst/>
              </a:rPr>
              <a:t>?</a:t>
            </a:r>
            <a:r>
              <a:rPr lang="zh-TW" altLang="en-US" dirty="0" smtClean="0">
                <a:effectLst/>
              </a:rPr>
              <a:t>」對方回答：「理科」。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度秘接著問：「你考了多少分？」他回答：「</a:t>
            </a:r>
            <a:r>
              <a:rPr lang="en-US" altLang="zh-TW" dirty="0" smtClean="0">
                <a:effectLst/>
              </a:rPr>
              <a:t>620 </a:t>
            </a:r>
            <a:r>
              <a:rPr lang="zh-TW" altLang="en-US" dirty="0" smtClean="0">
                <a:effectLst/>
              </a:rPr>
              <a:t>分。」 度秘隨即根據這些信息，推薦適合他填報志願的學校。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在 </a:t>
            </a:r>
            <a:r>
              <a:rPr lang="en-US" altLang="zh-TW" dirty="0" smtClean="0">
                <a:effectLst/>
              </a:rPr>
              <a:t>2016 </a:t>
            </a:r>
            <a:r>
              <a:rPr lang="zh-TW" altLang="en-US" dirty="0" smtClean="0">
                <a:effectLst/>
              </a:rPr>
              <a:t>年的全國高考期間，度秘處理了</a:t>
            </a:r>
            <a:r>
              <a:rPr lang="en-US" altLang="zh-TW" dirty="0" smtClean="0">
                <a:effectLst/>
              </a:rPr>
              <a:t>480 </a:t>
            </a:r>
            <a:r>
              <a:rPr lang="zh-TW" altLang="en-US" dirty="0" smtClean="0">
                <a:effectLst/>
              </a:rPr>
              <a:t>萬百用戶的 </a:t>
            </a:r>
            <a:r>
              <a:rPr lang="en-US" altLang="zh-TW" dirty="0" smtClean="0">
                <a:effectLst/>
              </a:rPr>
              <a:t>3000</a:t>
            </a:r>
            <a:r>
              <a:rPr lang="zh-TW" altLang="en-US" dirty="0" smtClean="0">
                <a:effectLst/>
              </a:rPr>
              <a:t>萬個請求。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841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意圖圖譜技術。與我之前講過的實體圖譜不同，意圖圖譜的節點代表一個個意圖節點。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這些「意圖」之間的關係包括需求澄清（</a:t>
            </a:r>
            <a:r>
              <a:rPr lang="en-US" altLang="zh-TW" dirty="0" smtClean="0">
                <a:effectLst/>
              </a:rPr>
              <a:t>disambiguation</a:t>
            </a:r>
            <a:r>
              <a:rPr lang="zh-TW" altLang="en-US" dirty="0" smtClean="0">
                <a:effectLst/>
              </a:rPr>
              <a:t>）、需求細化（</a:t>
            </a:r>
            <a:r>
              <a:rPr lang="en-US" altLang="zh-TW" dirty="0" smtClean="0">
                <a:effectLst/>
              </a:rPr>
              <a:t>depth extension</a:t>
            </a:r>
            <a:r>
              <a:rPr lang="zh-TW" altLang="en-US" dirty="0" smtClean="0">
                <a:effectLst/>
              </a:rPr>
              <a:t>）、需求橫向延展（</a:t>
            </a:r>
            <a:r>
              <a:rPr lang="en-US" altLang="zh-TW" dirty="0" smtClean="0">
                <a:effectLst/>
              </a:rPr>
              <a:t>breadth extension </a:t>
            </a:r>
            <a:r>
              <a:rPr lang="zh-TW" altLang="en-US" dirty="0" smtClean="0">
                <a:effectLst/>
              </a:rPr>
              <a:t>）等。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在圖所示例子中，當「阿拉斯加」的意思是「阿拉斯加州」時，與之關聯的意圖是城市、旅遊等信息。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當「阿拉斯加」的含義是「阿拉斯加犬」時，它延伸的意圖是寵物狗、寵物狗護理，以及如何餵食等。</a:t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6678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意圖圖譜可用於人機對話系統當中，下面讓我們來看一個度秘基於意圖圖譜的用戶引導例子。</a:t>
            </a:r>
          </a:p>
          <a:p>
            <a:r>
              <a:rPr lang="zh-TW" altLang="en-US" dirty="0" smtClean="0">
                <a:effectLst/>
              </a:rPr>
              <a:t>用戶想要查詢關於「金毛」的信息，基於意圖圖譜，度秘提供給用戶關於金毛的一般信息；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接著進入第二輪，用戶點擊了「我想要一隻金毛」的選項，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度秘便可以猜測用戶接下來會想要知道「如何餵養一隻金毛」、「什麼樣的人適合養此類犬」等信息，並將這些引導項展現給用戶。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然後用戶點擊了「餵養一隻金毛容易嗎」的選項。對話進行到此輪，用戶的需求基本被滿足了。</a:t>
            </a:r>
          </a:p>
          <a:p>
            <a:r>
              <a:rPr lang="zh-TW" altLang="en-US" dirty="0" smtClean="0">
                <a:effectLst/>
              </a:rPr>
              <a:t/>
            </a:r>
            <a:br>
              <a:rPr lang="zh-TW" altLang="en-US" dirty="0" smtClean="0">
                <a:effectLst/>
              </a:rPr>
            </a:br>
            <a:r>
              <a:rPr lang="zh-TW" altLang="en-US" dirty="0" smtClean="0">
                <a:effectLst/>
              </a:rPr>
              <a:t>原文網址：</a:t>
            </a:r>
            <a:r>
              <a:rPr lang="en-US" altLang="zh-TW" dirty="0" smtClean="0">
                <a:effectLst/>
                <a:hlinkClick r:id="rId3"/>
              </a:rPr>
              <a:t>https://read01.com/5aQ0n2.html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250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顯性特征  隱性特征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113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突破人工特征工程發展的瓶頸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7414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0402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CNN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正是模仿人腦的這種架構產生出來的，由底層一層一層的學習低階特徵，再慢慢地由低階特徵組合出高階特徵去學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+mn-c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CNN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網路最初的構想是來自於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Hubel, Wiesel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1962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年發表的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[3] </a:t>
            </a:r>
            <a:r>
              <a:rPr lang="zh-TW" altLang="en-US" sz="1200" b="0" i="0" u="sng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  <a:hlinkClick r:id="rId3"/>
              </a:rPr>
              <a:t>論文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，他們把探針放到貓腦中特定的神經元細胞上，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+mn-c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發現該神經元細胞對特定角度的直線有反應，不管是粗的或是細的。例如某顆神經元對傾斜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45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度的直線會激發，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+mn-c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不管他們選擇粗的線或是細的線又或是在螢幕上的不同位置，他們發現只要將直線傾斜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45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度就會激發，當然他們也發現到其他角度的神經元。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+mn-c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外側膝狀體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+mn-cs"/>
              </a:rPr>
              <a:t>(Lateral geniculate nucleus, LGN)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29703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我有看到一個圓哦</a:t>
            </a:r>
            <a:endParaRPr lang="en-US" altLang="zh-CN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2883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533E8-2DE9-497D-85D4-AA9D49D4840B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404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98168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1542778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917834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737845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766403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314560030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5332886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7072578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085587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232685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07554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38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7782664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103655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762644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24746620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26748036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263548012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27945599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085227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8472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451685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6090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218066951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0656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417287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19443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0794110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9768192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428047790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2682766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6743582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40685856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205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540974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0879233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2526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761303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6511496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0389224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672352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5043401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47518327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5625799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63187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01426" y="1844675"/>
            <a:ext cx="4163187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425490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241081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127143340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5437520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35732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889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7952691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96362419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141" y="692150"/>
            <a:ext cx="2124472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50258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00102802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67038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279100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118475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85387349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82671819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1319390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63187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01426" y="1844675"/>
            <a:ext cx="4163187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8495487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146180910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40242544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41708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581813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70782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58639240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141" y="692150"/>
            <a:ext cx="2124472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50258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4150536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7323887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35392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4403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911508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476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0320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0916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02054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07382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85397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9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4483708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7335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00033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013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4482087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22319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00735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35320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5483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7673470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04402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52388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29498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99062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271195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71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284943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7606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8343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718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40037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7573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592264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36199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6209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9686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80849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197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3040929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4012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9510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5278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86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120053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3571946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5772766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8188140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0181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499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00203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447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1808646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2080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7649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27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2470861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72614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521348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7703610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776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442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131537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3947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93721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90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68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4499862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7116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41559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528821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19843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6072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3019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782763"/>
            <a:ext cx="8229600" cy="4525962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5496983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763087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8404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8971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639296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4122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5371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6822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91220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773159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20873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3841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2881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782763"/>
            <a:ext cx="8229600" cy="4525962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2220036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1351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8948432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0622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6485963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56190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4608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359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44932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9780090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4963555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736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5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2403600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782763"/>
            <a:ext cx="8229600" cy="4525962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5622527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5953339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068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05245043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8327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9397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47126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05010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4562967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12341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61244662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7246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1929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63598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8210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4138510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7900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6117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8706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91961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04930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2619595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9478768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12437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449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429891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1229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6226783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953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78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624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999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6094322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7219553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0485143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5596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0848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669432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676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000333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624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743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623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735986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02487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38737256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1312830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2545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87844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317011000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625941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45021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36084686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9246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92794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70796405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77976375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78881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6045407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5285705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8039694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6000377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130719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2327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123919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83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4302800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019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165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45234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43242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319930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42625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22005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altLang="zh-TW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smtClean="0"/>
              <a:t>按一下以編輯母片副標題樣式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333130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14215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908450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37112287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8401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108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2047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74162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27912498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3312799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8894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1373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70946997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4065233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82450277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8458043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185220346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872664062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53202624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637552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5505705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217670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75597882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85757933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2958488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44775953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90813381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934514230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1065117489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34477497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412870767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39001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8890333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5869458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703390948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917048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110426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271339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5530765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35223146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406644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18500933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8015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41485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36791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16114681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692150"/>
            <a:ext cx="2124075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21413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345153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17276521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775854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872820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124005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4978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2561512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535122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9624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848973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577538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9366320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845767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50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15671193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852624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07929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4606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7928677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78995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060341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693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72149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837220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708941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0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0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292989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66726" y="692150"/>
            <a:ext cx="8497888" cy="511333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  <p:extLst>
      <p:ext uri="{BB962C8B-B14F-4D97-AF65-F5344CB8AC3E}">
        <p14:creationId xmlns:p14="http://schemas.microsoft.com/office/powerpoint/2010/main" val="6588017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31" y="692150"/>
            <a:ext cx="7705725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1844683"/>
            <a:ext cx="8496300" cy="3960813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703442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145073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9944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817374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082545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833849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490045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57984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1027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149412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373373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3541198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6070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9078017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37948632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1249688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419360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9112744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999378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364440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03873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716989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856280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3581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311239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3308769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229600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782763"/>
            <a:ext cx="8229600" cy="4525962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77125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_whi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0438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zh-TW" altLang="en-US" noProof="1"/>
              <a:t>按一下以編輯母片標題樣式</a:t>
            </a:r>
            <a:endParaRPr lang="en-US" altLang="zh-TW" noProof="1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  <a:ea typeface="文鼎黑體B" pitchFamily="-65" charset="-120"/>
                <a:cs typeface="文鼎黑體B" pitchFamily="-65" charset="-120"/>
              </a:defRPr>
            </a:lvl1pPr>
          </a:lstStyle>
          <a:p>
            <a:r>
              <a:rPr lang="zh-TW" altLang="en-US" noProof="1"/>
              <a:t>按一下以編輯母片副標題樣式</a:t>
            </a:r>
            <a:endParaRPr lang="en-US" altLang="zh-TW" noProof="1"/>
          </a:p>
        </p:txBody>
      </p:sp>
    </p:spTree>
    <p:extLst>
      <p:ext uri="{BB962C8B-B14F-4D97-AF65-F5344CB8AC3E}">
        <p14:creationId xmlns:p14="http://schemas.microsoft.com/office/powerpoint/2010/main" val="308354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595056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39437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770271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2350564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841343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045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7881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image" Target="../media/image10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image" Target="../media/image9.jpeg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1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image" Target="../media/image9.jpe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14" Type="http://schemas.openxmlformats.org/officeDocument/2006/relationships/image" Target="../media/image9.jpe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image" Target="../media/image9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8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53.xml"/><Relationship Id="rId7" Type="http://schemas.openxmlformats.org/officeDocument/2006/relationships/slideLayout" Target="../slideLayouts/slideLayout257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9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9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70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301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299.xml"/><Relationship Id="rId10" Type="http://schemas.openxmlformats.org/officeDocument/2006/relationships/slideLayout" Target="../slideLayouts/slideLayout304.xml"/><Relationship Id="rId4" Type="http://schemas.openxmlformats.org/officeDocument/2006/relationships/slideLayout" Target="../slideLayouts/slideLayout298.xml"/><Relationship Id="rId9" Type="http://schemas.openxmlformats.org/officeDocument/2006/relationships/slideLayout" Target="../slideLayouts/slideLayout303.xml"/><Relationship Id="rId14" Type="http://schemas.openxmlformats.org/officeDocument/2006/relationships/image" Target="../media/image10.pn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12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306.xml"/><Relationship Id="rId6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309.xml"/><Relationship Id="rId9" Type="http://schemas.openxmlformats.org/officeDocument/2006/relationships/slideLayout" Target="../slideLayouts/slideLayout314.xml"/><Relationship Id="rId14" Type="http://schemas.openxmlformats.org/officeDocument/2006/relationships/image" Target="../media/image12.pn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4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3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Relationship Id="rId11" Type="http://schemas.openxmlformats.org/officeDocument/2006/relationships/slideLayout" Target="../slideLayouts/slideLayout327.xml"/><Relationship Id="rId5" Type="http://schemas.openxmlformats.org/officeDocument/2006/relationships/slideLayout" Target="../slideLayouts/slideLayout321.xml"/><Relationship Id="rId10" Type="http://schemas.openxmlformats.org/officeDocument/2006/relationships/slideLayout" Target="../slideLayouts/slideLayout326.xml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4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image" Target="../media/image2.jpeg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5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9.xml"/><Relationship Id="rId5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48.xml"/><Relationship Id="rId4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7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9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4A32AF9B-B1B9-4A7B-96F5-A2464D3E61BD}" type="slidenum">
              <a:rPr lang="zh-TW" altLang="en-US" sz="1000" smtClean="0">
                <a:solidFill>
                  <a:schemeClr val="bg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chemeClr val="bg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027" name="Group 14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1029" name="Picture 5" descr="U:\CreativeFiles\阿哲\1006\PPT-New!\page-dark.jpg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11" descr="bg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4146"/>
              <a:ext cx="173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 smtClean="0">
                <a:solidFill>
                  <a:schemeClr val="bg1"/>
                </a:solidFill>
                <a:latin typeface="Gill Sans MT" pitchFamily="34" charset="0"/>
                <a:ea typeface="微軟正黑體" panose="020B0604030504040204" pitchFamily="34" charset="-120"/>
              </a:rPr>
              <a:t>© 2015 AU Optronics Corporation – Proprietary and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455" r:id="rId1"/>
    <p:sldLayoutId id="2147494456" r:id="rId2"/>
    <p:sldLayoutId id="2147494457" r:id="rId3"/>
    <p:sldLayoutId id="2147494458" r:id="rId4"/>
    <p:sldLayoutId id="2147494459" r:id="rId5"/>
    <p:sldLayoutId id="2147494460" r:id="rId6"/>
    <p:sldLayoutId id="2147494461" r:id="rId7"/>
    <p:sldLayoutId id="2147494462" r:id="rId8"/>
    <p:sldLayoutId id="2147494463" r:id="rId9"/>
    <p:sldLayoutId id="2147494464" r:id="rId10"/>
    <p:sldLayoutId id="214749446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 descr="p3_b-w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2014 AU Optronics Corporation – Proprietary and Confidential</a:t>
            </a:r>
          </a:p>
        </p:txBody>
      </p:sp>
      <p:sp>
        <p:nvSpPr>
          <p:cNvPr id="10244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45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46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292CC883-FF6F-40B8-A303-268300C6FB12}" type="slidenum">
              <a:rPr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5" r:id="rId1"/>
    <p:sldLayoutId id="2147494551" r:id="rId2"/>
    <p:sldLayoutId id="2147494552" r:id="rId3"/>
    <p:sldLayoutId id="2147494553" r:id="rId4"/>
    <p:sldLayoutId id="2147494554" r:id="rId5"/>
    <p:sldLayoutId id="2147494555" r:id="rId6"/>
    <p:sldLayoutId id="2147494556" r:id="rId7"/>
    <p:sldLayoutId id="2147494557" r:id="rId8"/>
    <p:sldLayoutId id="2147494558" r:id="rId9"/>
    <p:sldLayoutId id="2147494559" r:id="rId10"/>
    <p:sldLayoutId id="214749456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p3_b-w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2014 AU Optronics Corporation – Proprietary and Confidential</a:t>
            </a:r>
          </a:p>
        </p:txBody>
      </p:sp>
      <p:sp>
        <p:nvSpPr>
          <p:cNvPr id="11268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1269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1270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5257B4CF-63BF-45DC-B31B-6AE59C0E5204}" type="slidenum">
              <a:rPr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6" r:id="rId1"/>
    <p:sldLayoutId id="2147494561" r:id="rId2"/>
    <p:sldLayoutId id="2147494562" r:id="rId3"/>
    <p:sldLayoutId id="2147494563" r:id="rId4"/>
    <p:sldLayoutId id="2147494564" r:id="rId5"/>
    <p:sldLayoutId id="2147494565" r:id="rId6"/>
    <p:sldLayoutId id="2147494566" r:id="rId7"/>
    <p:sldLayoutId id="2147494567" r:id="rId8"/>
    <p:sldLayoutId id="2147494568" r:id="rId9"/>
    <p:sldLayoutId id="2147494569" r:id="rId10"/>
    <p:sldLayoutId id="21474945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 smtClean="0">
                <a:solidFill>
                  <a:srgbClr val="A6A6A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© 2015 AU Optronics Corporation – Proprietary and Confidential</a:t>
            </a:r>
            <a:endParaRPr lang="zh-TW" altLang="zh-TW" smtClean="0">
              <a:solidFill>
                <a:srgbClr val="00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2293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2294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2295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061E58D7-37E7-4E1D-8168-FBE771E6A60F}" type="slidenum">
              <a:rPr lang="zh-TW" altLang="en-US" sz="1000" smtClean="0">
                <a:solidFill>
                  <a:srgbClr val="80808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80808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7" r:id="rId1"/>
    <p:sldLayoutId id="2147494571" r:id="rId2"/>
    <p:sldLayoutId id="2147494572" r:id="rId3"/>
    <p:sldLayoutId id="2147494573" r:id="rId4"/>
    <p:sldLayoutId id="2147494574" r:id="rId5"/>
    <p:sldLayoutId id="2147494575" r:id="rId6"/>
    <p:sldLayoutId id="2147494576" r:id="rId7"/>
    <p:sldLayoutId id="2147494577" r:id="rId8"/>
    <p:sldLayoutId id="2147494578" r:id="rId9"/>
    <p:sldLayoutId id="2147494579" r:id="rId10"/>
    <p:sldLayoutId id="214749458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 descr="p3_b-w.jp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76263" y="6583363"/>
            <a:ext cx="2714625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2014 AU Optronics Corporation – Proprietary and Confidential</a:t>
            </a:r>
          </a:p>
        </p:txBody>
      </p:sp>
      <p:sp>
        <p:nvSpPr>
          <p:cNvPr id="13316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3317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3318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C50D8705-B5B2-4BDB-9195-86492F4BA2CC}" type="slidenum">
              <a:rPr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581" r:id="rId1"/>
    <p:sldLayoutId id="2147494582" r:id="rId2"/>
    <p:sldLayoutId id="2147494583" r:id="rId3"/>
    <p:sldLayoutId id="2147494584" r:id="rId4"/>
    <p:sldLayoutId id="2147494585" r:id="rId5"/>
    <p:sldLayoutId id="2147494586" r:id="rId6"/>
    <p:sldLayoutId id="2147494587" r:id="rId7"/>
    <p:sldLayoutId id="2147494588" r:id="rId8"/>
    <p:sldLayoutId id="2147494589" r:id="rId9"/>
    <p:sldLayoutId id="2147494590" r:id="rId10"/>
    <p:sldLayoutId id="2147494591" r:id="rId11"/>
    <p:sldLayoutId id="2147494592" r:id="rId12"/>
    <p:sldLayoutId id="214749459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1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1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1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1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p3_b-w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2014 AU Optronics Corporation – Proprietary and Confidential</a:t>
            </a:r>
          </a:p>
        </p:txBody>
      </p:sp>
      <p:sp>
        <p:nvSpPr>
          <p:cNvPr id="14340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4341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4342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7BE023BC-7FAB-4DDA-B3FE-66CA12C0E5ED}" type="slidenum">
              <a:rPr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594" r:id="rId1"/>
    <p:sldLayoutId id="2147494595" r:id="rId2"/>
    <p:sldLayoutId id="2147494596" r:id="rId3"/>
    <p:sldLayoutId id="2147494597" r:id="rId4"/>
    <p:sldLayoutId id="2147494598" r:id="rId5"/>
    <p:sldLayoutId id="2147494599" r:id="rId6"/>
    <p:sldLayoutId id="2147494600" r:id="rId7"/>
    <p:sldLayoutId id="2147494601" r:id="rId8"/>
    <p:sldLayoutId id="2147494602" r:id="rId9"/>
    <p:sldLayoutId id="2147494603" r:id="rId10"/>
    <p:sldLayoutId id="21474946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2800" b="1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1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1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1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1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8"/>
          <p:cNvSpPr txBox="1">
            <a:spLocks noChangeArrowheads="1"/>
          </p:cNvSpPr>
          <p:nvPr userDrawn="1"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1" lang="en-US" altLang="zh-TW" sz="700" smtClean="0">
                <a:solidFill>
                  <a:srgbClr val="A6A6A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© 2016 AU Optronics Corporation – Proprietary and Confidential</a:t>
            </a:r>
          </a:p>
        </p:txBody>
      </p:sp>
      <p:sp>
        <p:nvSpPr>
          <p:cNvPr id="1536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536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5367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CFCFD6A0-EA52-4A8F-B35E-48AFD445D290}" type="slidenum">
              <a:rPr kumimoji="1" lang="zh-TW" altLang="en-US" sz="1000" smtClean="0">
                <a:solidFill>
                  <a:srgbClr val="80808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80808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8" r:id="rId1"/>
    <p:sldLayoutId id="2147494605" r:id="rId2"/>
    <p:sldLayoutId id="2147494606" r:id="rId3"/>
    <p:sldLayoutId id="2147494607" r:id="rId4"/>
    <p:sldLayoutId id="2147494608" r:id="rId5"/>
    <p:sldLayoutId id="2147494609" r:id="rId6"/>
    <p:sldLayoutId id="2147494610" r:id="rId7"/>
    <p:sldLayoutId id="2147494611" r:id="rId8"/>
    <p:sldLayoutId id="2147494612" r:id="rId9"/>
    <p:sldLayoutId id="2147494613" r:id="rId10"/>
    <p:sldLayoutId id="214749461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 descr="U:\CreativeFiles\阿哲\1006\PPT-New!\ending-corp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615" r:id="rId1"/>
    <p:sldLayoutId id="2147494616" r:id="rId2"/>
    <p:sldLayoutId id="2147494617" r:id="rId3"/>
    <p:sldLayoutId id="2147494618" r:id="rId4"/>
    <p:sldLayoutId id="2147494619" r:id="rId5"/>
    <p:sldLayoutId id="2147494620" r:id="rId6"/>
    <p:sldLayoutId id="2147494621" r:id="rId7"/>
    <p:sldLayoutId id="2147494622" r:id="rId8"/>
    <p:sldLayoutId id="2147494623" r:id="rId9"/>
    <p:sldLayoutId id="2147494624" r:id="rId10"/>
    <p:sldLayoutId id="214749462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p3_b-w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Box 8"/>
          <p:cNvSpPr txBox="1">
            <a:spLocks noChangeArrowheads="1"/>
          </p:cNvSpPr>
          <p:nvPr userDrawn="1"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kumimoji="1" lang="en-US" altLang="zh-TW" sz="700" smtClean="0">
                <a:solidFill>
                  <a:srgbClr val="A6A6A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© 2012 AU Optronics Corporation – Proprietary and Confidential</a:t>
            </a:r>
          </a:p>
        </p:txBody>
      </p:sp>
      <p:sp>
        <p:nvSpPr>
          <p:cNvPr id="1741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741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3B6E43F-C03B-4EB4-A8D7-93EDE8C5164A}" type="slidenum">
              <a:rPr kumimoji="1" lang="zh-TW" altLang="en-US" sz="1000" smtClean="0">
                <a:solidFill>
                  <a:srgbClr val="80808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80808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9" r:id="rId1"/>
    <p:sldLayoutId id="2147494626" r:id="rId2"/>
    <p:sldLayoutId id="2147494627" r:id="rId3"/>
    <p:sldLayoutId id="2147494628" r:id="rId4"/>
    <p:sldLayoutId id="2147494629" r:id="rId5"/>
    <p:sldLayoutId id="2147494630" r:id="rId6"/>
    <p:sldLayoutId id="2147494631" r:id="rId7"/>
    <p:sldLayoutId id="2147494632" r:id="rId8"/>
    <p:sldLayoutId id="2147494633" r:id="rId9"/>
    <p:sldLayoutId id="2147494634" r:id="rId10"/>
    <p:sldLayoutId id="214749463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 descr="p3_b-w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2014 AU Optronics Corporation – Proprietary and Confidential</a:t>
            </a:r>
          </a:p>
        </p:txBody>
      </p:sp>
      <p:sp>
        <p:nvSpPr>
          <p:cNvPr id="18436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8437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F01F0C5E-B4C2-4AC3-A2B0-AA08C62A5684}" type="slidenum">
              <a:rPr kumimoji="1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40" r:id="rId1"/>
    <p:sldLayoutId id="2147494636" r:id="rId2"/>
    <p:sldLayoutId id="2147494637" r:id="rId3"/>
    <p:sldLayoutId id="2147494638" r:id="rId4"/>
    <p:sldLayoutId id="2147494639" r:id="rId5"/>
    <p:sldLayoutId id="2147494640" r:id="rId6"/>
    <p:sldLayoutId id="2147494641" r:id="rId7"/>
    <p:sldLayoutId id="2147494642" r:id="rId8"/>
    <p:sldLayoutId id="2147494643" r:id="rId9"/>
    <p:sldLayoutId id="2147494644" r:id="rId10"/>
    <p:sldLayoutId id="214749464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p3_b-w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2014 AU Optronics Corporation – Proprietary and Confidential</a:t>
            </a:r>
          </a:p>
        </p:txBody>
      </p:sp>
      <p:sp>
        <p:nvSpPr>
          <p:cNvPr id="19460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9461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B737F74C-6C9D-4FA5-8501-BE8D3769A322}" type="slidenum">
              <a:rPr kumimoji="1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41" r:id="rId1"/>
    <p:sldLayoutId id="2147494646" r:id="rId2"/>
    <p:sldLayoutId id="2147494647" r:id="rId3"/>
    <p:sldLayoutId id="2147494648" r:id="rId4"/>
    <p:sldLayoutId id="2147494649" r:id="rId5"/>
    <p:sldLayoutId id="2147494650" r:id="rId6"/>
    <p:sldLayoutId id="2147494651" r:id="rId7"/>
    <p:sldLayoutId id="2147494652" r:id="rId8"/>
    <p:sldLayoutId id="2147494653" r:id="rId9"/>
    <p:sldLayoutId id="2147494654" r:id="rId10"/>
    <p:sldLayoutId id="21474946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 smtClean="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2015 AU Optronics Corporation – Proprietary and Confidential</a:t>
            </a:r>
          </a:p>
        </p:txBody>
      </p:sp>
      <p:sp>
        <p:nvSpPr>
          <p:cNvPr id="2053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4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5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17E2BB9E-631D-4CEE-B046-921CF75662C7}" type="slidenum">
              <a:rPr lang="zh-TW" altLang="en-US" sz="1000" smtClean="0">
                <a:solidFill>
                  <a:schemeClr val="bg2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chemeClr val="bg2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29" r:id="rId1"/>
    <p:sldLayoutId id="2147494466" r:id="rId2"/>
    <p:sldLayoutId id="2147494467" r:id="rId3"/>
    <p:sldLayoutId id="2147494468" r:id="rId4"/>
    <p:sldLayoutId id="2147494469" r:id="rId5"/>
    <p:sldLayoutId id="2147494470" r:id="rId6"/>
    <p:sldLayoutId id="2147494471" r:id="rId7"/>
    <p:sldLayoutId id="2147494472" r:id="rId8"/>
    <p:sldLayoutId id="2147494473" r:id="rId9"/>
    <p:sldLayoutId id="2147494474" r:id="rId10"/>
    <p:sldLayoutId id="214749447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p3_b-w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576263" y="6583363"/>
            <a:ext cx="27146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© 2014 AU Optronics Corporation – Proprietary and Confidential</a:t>
            </a:r>
          </a:p>
        </p:txBody>
      </p:sp>
      <p:sp>
        <p:nvSpPr>
          <p:cNvPr id="20484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48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6A23C644-8025-4272-A9EC-15F6A9144465}" type="slidenum">
              <a:rPr kumimoji="1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42" r:id="rId1"/>
    <p:sldLayoutId id="2147494656" r:id="rId2"/>
    <p:sldLayoutId id="2147494657" r:id="rId3"/>
    <p:sldLayoutId id="2147494658" r:id="rId4"/>
    <p:sldLayoutId id="2147494659" r:id="rId5"/>
    <p:sldLayoutId id="2147494660" r:id="rId6"/>
    <p:sldLayoutId id="2147494661" r:id="rId7"/>
    <p:sldLayoutId id="2147494662" r:id="rId8"/>
    <p:sldLayoutId id="2147494663" r:id="rId9"/>
    <p:sldLayoutId id="2147494664" r:id="rId10"/>
    <p:sldLayoutId id="2147494665" r:id="rId11"/>
    <p:sldLayoutId id="214749466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p3_b-w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576263" y="6583363"/>
            <a:ext cx="27146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t>© 2014 AU Optronics Corporation – Proprietary and Confidential</a:t>
            </a:r>
          </a:p>
        </p:txBody>
      </p:sp>
      <p:sp>
        <p:nvSpPr>
          <p:cNvPr id="2150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1509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37E02E32-C307-4915-B91E-BE7CD31DBA1A}" type="slidenum">
              <a:rPr kumimoji="1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43" r:id="rId1"/>
    <p:sldLayoutId id="2147494667" r:id="rId2"/>
    <p:sldLayoutId id="2147494668" r:id="rId3"/>
    <p:sldLayoutId id="2147494669" r:id="rId4"/>
    <p:sldLayoutId id="2147494670" r:id="rId5"/>
    <p:sldLayoutId id="2147494671" r:id="rId6"/>
    <p:sldLayoutId id="2147494672" r:id="rId7"/>
    <p:sldLayoutId id="2147494673" r:id="rId8"/>
    <p:sldLayoutId id="2147494674" r:id="rId9"/>
    <p:sldLayoutId id="2147494675" r:id="rId10"/>
    <p:sldLayoutId id="2147494676" r:id="rId11"/>
    <p:sldLayoutId id="214749467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anose="020B0502020104020203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p3_b-w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576263" y="6583363"/>
            <a:ext cx="2714625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2014 AU Optronics Corporation – Proprietary and Confidential</a:t>
            </a:r>
          </a:p>
        </p:txBody>
      </p:sp>
      <p:sp>
        <p:nvSpPr>
          <p:cNvPr id="225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253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4B35D3C4-B586-43E2-89CE-0D5429D730BD}" type="slidenum">
              <a:rPr kumimoji="1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44" r:id="rId1"/>
    <p:sldLayoutId id="2147494678" r:id="rId2"/>
    <p:sldLayoutId id="2147494679" r:id="rId3"/>
    <p:sldLayoutId id="2147494680" r:id="rId4"/>
    <p:sldLayoutId id="2147494681" r:id="rId5"/>
    <p:sldLayoutId id="2147494682" r:id="rId6"/>
    <p:sldLayoutId id="2147494683" r:id="rId7"/>
    <p:sldLayoutId id="2147494684" r:id="rId8"/>
    <p:sldLayoutId id="2147494685" r:id="rId9"/>
    <p:sldLayoutId id="2147494686" r:id="rId10"/>
    <p:sldLayoutId id="2147494687" r:id="rId11"/>
    <p:sldLayoutId id="214749468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 descr="p3_b-w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2014 AU Optronics Corporation – Proprietary and Confidential</a:t>
            </a:r>
          </a:p>
        </p:txBody>
      </p:sp>
      <p:sp>
        <p:nvSpPr>
          <p:cNvPr id="24580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4581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3C7EAC77-05D9-4402-9647-D1FA8DD64879}" type="slidenum">
              <a:rPr kumimoji="1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56" r:id="rId1"/>
    <p:sldLayoutId id="2147494689" r:id="rId2"/>
    <p:sldLayoutId id="2147494690" r:id="rId3"/>
    <p:sldLayoutId id="2147494691" r:id="rId4"/>
    <p:sldLayoutId id="2147494692" r:id="rId5"/>
    <p:sldLayoutId id="2147494693" r:id="rId6"/>
    <p:sldLayoutId id="2147494694" r:id="rId7"/>
    <p:sldLayoutId id="2147494695" r:id="rId8"/>
    <p:sldLayoutId id="2147494696" r:id="rId9"/>
    <p:sldLayoutId id="2147494697" r:id="rId10"/>
    <p:sldLayoutId id="214749469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" descr="p3_b-w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2014 AU Optronics Corporation – Proprietary and Confidential</a:t>
            </a:r>
          </a:p>
        </p:txBody>
      </p:sp>
      <p:sp>
        <p:nvSpPr>
          <p:cNvPr id="25604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560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A5226524-3944-404F-A7E0-9648089E6670}" type="slidenum">
              <a:rPr kumimoji="1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57" r:id="rId1"/>
    <p:sldLayoutId id="2147494699" r:id="rId2"/>
    <p:sldLayoutId id="2147494700" r:id="rId3"/>
    <p:sldLayoutId id="2147494701" r:id="rId4"/>
    <p:sldLayoutId id="2147494702" r:id="rId5"/>
    <p:sldLayoutId id="2147494703" r:id="rId6"/>
    <p:sldLayoutId id="2147494704" r:id="rId7"/>
    <p:sldLayoutId id="2147494705" r:id="rId8"/>
    <p:sldLayoutId id="2147494706" r:id="rId9"/>
    <p:sldLayoutId id="2147494707" r:id="rId10"/>
    <p:sldLayoutId id="214749470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p3_b-w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2014 AU Optronics Corporation – Proprietary and Confidential</a:t>
            </a:r>
          </a:p>
        </p:txBody>
      </p:sp>
      <p:sp>
        <p:nvSpPr>
          <p:cNvPr id="266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6629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03B44E17-A4A2-4B7F-8C3B-57344B7F804C}" type="slidenum">
              <a:rPr kumimoji="1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58" r:id="rId1"/>
    <p:sldLayoutId id="2147494709" r:id="rId2"/>
    <p:sldLayoutId id="2147494710" r:id="rId3"/>
    <p:sldLayoutId id="2147494711" r:id="rId4"/>
    <p:sldLayoutId id="2147494712" r:id="rId5"/>
    <p:sldLayoutId id="2147494713" r:id="rId6"/>
    <p:sldLayoutId id="2147494714" r:id="rId7"/>
    <p:sldLayoutId id="2147494715" r:id="rId8"/>
    <p:sldLayoutId id="2147494716" r:id="rId9"/>
    <p:sldLayoutId id="2147494717" r:id="rId10"/>
    <p:sldLayoutId id="21474947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p3_b-w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2014 AU Optronics Corporation – Proprietary and Confidential</a:t>
            </a:r>
          </a:p>
        </p:txBody>
      </p:sp>
      <p:sp>
        <p:nvSpPr>
          <p:cNvPr id="2765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765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D4A16536-38C3-4839-AD9B-077C667BD59F}" type="slidenum">
              <a:rPr kumimoji="1"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59" r:id="rId1"/>
    <p:sldLayoutId id="2147494719" r:id="rId2"/>
    <p:sldLayoutId id="2147494720" r:id="rId3"/>
    <p:sldLayoutId id="2147494721" r:id="rId4"/>
    <p:sldLayoutId id="2147494722" r:id="rId5"/>
    <p:sldLayoutId id="2147494723" r:id="rId6"/>
    <p:sldLayoutId id="2147494724" r:id="rId7"/>
    <p:sldLayoutId id="2147494725" r:id="rId8"/>
    <p:sldLayoutId id="2147494726" r:id="rId9"/>
    <p:sldLayoutId id="2147494727" r:id="rId10"/>
    <p:sldLayoutId id="214749472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en-US" altLang="zh-TW" sz="700" dirty="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2015 AU Optronics Corporation – Proprietary and Confidential</a:t>
            </a:r>
            <a:endParaRPr lang="zh-TW" altLang="zh-TW" dirty="0">
              <a:solidFill>
                <a:prstClr val="black"/>
              </a:solidFill>
              <a:ea typeface="微軟正黑體" pitchFamily="34" charset="-120"/>
            </a:endParaRPr>
          </a:p>
        </p:txBody>
      </p:sp>
      <p:sp>
        <p:nvSpPr>
          <p:cNvPr id="2053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4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5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fld id="{9A140205-5BEF-4893-A9B9-F34B5E1A2ABE}" type="slidenum">
              <a:rPr lang="zh-TW" altLang="en-US" sz="1000">
                <a:solidFill>
                  <a:srgbClr val="EEECE1"/>
                </a:solidFill>
                <a:latin typeface="Gill Sans MT" pitchFamily="34" charset="0"/>
                <a:ea typeface="微軟正黑體" pitchFamily="34" charset="-120"/>
              </a:rPr>
              <a:pPr algn="ctr" eaLnBrk="1" hangingPunct="1">
                <a:spcBef>
                  <a:spcPct val="5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altLang="zh-TW" sz="1000" dirty="0">
              <a:solidFill>
                <a:srgbClr val="EEECE1"/>
              </a:solidFill>
              <a:latin typeface="Gill Sans MT" pitchFamily="34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680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761" r:id="rId1"/>
    <p:sldLayoutId id="2147494762" r:id="rId2"/>
    <p:sldLayoutId id="2147494763" r:id="rId3"/>
    <p:sldLayoutId id="2147494764" r:id="rId4"/>
    <p:sldLayoutId id="2147494765" r:id="rId5"/>
    <p:sldLayoutId id="2147494766" r:id="rId6"/>
    <p:sldLayoutId id="2147494767" r:id="rId7"/>
    <p:sldLayoutId id="2147494768" r:id="rId8"/>
    <p:sldLayoutId id="2147494769" r:id="rId9"/>
    <p:sldLayoutId id="2147494770" r:id="rId10"/>
    <p:sldLayoutId id="21474947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kumimoji="1" lang="en-US" altLang="zh-TW" sz="700" dirty="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</a:t>
            </a:r>
            <a:r>
              <a:rPr kumimoji="1" lang="en-US" altLang="zh-TW" sz="700" dirty="0" smtClean="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2016 </a:t>
            </a:r>
            <a:r>
              <a:rPr kumimoji="1" lang="en-US" altLang="zh-TW" sz="700" dirty="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AU </a:t>
            </a:r>
            <a:r>
              <a:rPr kumimoji="1" lang="en-US" altLang="zh-TW" sz="700" dirty="0" err="1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Optronics</a:t>
            </a:r>
            <a:r>
              <a:rPr kumimoji="1" lang="en-US" altLang="zh-TW" sz="700" dirty="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 Corporation – Proprietary and Confidential</a:t>
            </a:r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4690" name="Text Box 18"/>
          <p:cNvSpPr txBox="1">
            <a:spLocks noChangeArrowheads="1"/>
          </p:cNvSpPr>
          <p:nvPr userDrawn="1"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fld id="{7AEC86B1-CD1E-45FD-B2B5-324CD52A2061}" type="slidenum">
              <a:rPr kumimoji="1" lang="zh-TW" altLang="en-US" sz="1000">
                <a:solidFill>
                  <a:srgbClr val="EEECE1"/>
                </a:solidFill>
                <a:latin typeface="Gill Sans MT" pitchFamily="34" charset="0"/>
                <a:ea typeface="微軟正黑體" pitchFamily="34" charset="-120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kumimoji="1" lang="en-US" altLang="zh-TW" sz="1000">
              <a:solidFill>
                <a:srgbClr val="EEECE1"/>
              </a:solidFill>
              <a:latin typeface="Gill Sans MT" pitchFamily="34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754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773" r:id="rId1"/>
    <p:sldLayoutId id="2147494774" r:id="rId2"/>
    <p:sldLayoutId id="2147494775" r:id="rId3"/>
    <p:sldLayoutId id="2147494776" r:id="rId4"/>
    <p:sldLayoutId id="2147494777" r:id="rId5"/>
    <p:sldLayoutId id="2147494778" r:id="rId6"/>
    <p:sldLayoutId id="2147494779" r:id="rId7"/>
    <p:sldLayoutId id="2147494780" r:id="rId8"/>
    <p:sldLayoutId id="2147494781" r:id="rId9"/>
    <p:sldLayoutId id="2147494782" r:id="rId10"/>
    <p:sldLayoutId id="21474947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p3_b-w.jp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49263" eaLnBrk="1" hangingPunct="1">
              <a:buFont typeface="Arial" pitchFamily="34" charset="0"/>
              <a:buNone/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itchFamily="34" charset="-120"/>
              </a:rPr>
              <a:t>© 2014 AU Optronics Corporation – Proprietary and Confidential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0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449263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fld id="{8CCAB6E6-A33C-46F7-BC68-375231F28193}" type="slidenum">
              <a:rPr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defTabSz="449263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t>‹#›</a:t>
            </a:fld>
            <a:endParaRPr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510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785" r:id="rId1"/>
    <p:sldLayoutId id="2147494786" r:id="rId2"/>
    <p:sldLayoutId id="2147494787" r:id="rId3"/>
    <p:sldLayoutId id="2147494788" r:id="rId4"/>
    <p:sldLayoutId id="2147494789" r:id="rId5"/>
    <p:sldLayoutId id="2147494790" r:id="rId6"/>
    <p:sldLayoutId id="2147494791" r:id="rId7"/>
    <p:sldLayoutId id="2147494792" r:id="rId8"/>
    <p:sldLayoutId id="2147494793" r:id="rId9"/>
    <p:sldLayoutId id="2147494794" r:id="rId10"/>
    <p:sldLayoutId id="21474947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kumimoji="1"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1" descr="Y:\暫放區\TOM\繁英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476" r:id="rId1"/>
    <p:sldLayoutId id="2147494477" r:id="rId2"/>
    <p:sldLayoutId id="2147494478" r:id="rId3"/>
    <p:sldLayoutId id="2147494479" r:id="rId4"/>
    <p:sldLayoutId id="2147494480" r:id="rId5"/>
    <p:sldLayoutId id="2147494481" r:id="rId6"/>
    <p:sldLayoutId id="2147494482" r:id="rId7"/>
    <p:sldLayoutId id="2147494483" r:id="rId8"/>
    <p:sldLayoutId id="2147494484" r:id="rId9"/>
    <p:sldLayoutId id="2147494485" r:id="rId10"/>
    <p:sldLayoutId id="21474944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新細明體" pitchFamily="-65" charset="-120"/>
          <a:cs typeface="新細明體" pitchFamily="-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新細明體" pitchFamily="-65" charset="-120"/>
          <a:cs typeface="新細明體" pitchFamily="-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新細明體" pitchFamily="-65" charset="-120"/>
          <a:cs typeface="新細明體" pitchFamily="-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新細明體" pitchFamily="-65" charset="-120"/>
          <a:cs typeface="新細明體" pitchFamily="-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65" charset="0"/>
          <a:ea typeface="新細明體" pitchFamily="-65" charset="-120"/>
          <a:cs typeface="新細明體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65" charset="0"/>
          <a:ea typeface="新細明體" pitchFamily="-65" charset="-120"/>
          <a:cs typeface="新細明體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65" charset="0"/>
          <a:ea typeface="新細明體" pitchFamily="-65" charset="-120"/>
          <a:cs typeface="新細明體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65" charset="0"/>
          <a:ea typeface="新細明體" pitchFamily="-65" charset="-120"/>
          <a:cs typeface="新細明體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4A32AF9B-B1B9-4A7B-96F5-A2464D3E61BD}" type="slidenum">
              <a:rPr lang="zh-TW" altLang="en-US" sz="100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027" name="Group 14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1029" name="Picture 5" descr="U:\CreativeFiles\阿哲\1006\PPT-New!\page-dark.jpg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11" descr="bg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4146"/>
              <a:ext cx="173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 smtClean="0">
                <a:solidFill>
                  <a:prstClr val="white"/>
                </a:solidFill>
                <a:latin typeface="Gill Sans MT" pitchFamily="34" charset="0"/>
                <a:ea typeface="微軟正黑體" panose="020B0604030504040204" pitchFamily="34" charset="-120"/>
              </a:rPr>
              <a:t>© 2015 AU Optronics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877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798" r:id="rId1"/>
    <p:sldLayoutId id="2147494799" r:id="rId2"/>
    <p:sldLayoutId id="2147494800" r:id="rId3"/>
    <p:sldLayoutId id="2147494801" r:id="rId4"/>
    <p:sldLayoutId id="2147494802" r:id="rId5"/>
    <p:sldLayoutId id="2147494803" r:id="rId6"/>
    <p:sldLayoutId id="2147494804" r:id="rId7"/>
    <p:sldLayoutId id="2147494805" r:id="rId8"/>
    <p:sldLayoutId id="2147494806" r:id="rId9"/>
    <p:sldLayoutId id="2147494807" r:id="rId10"/>
    <p:sldLayoutId id="214749480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4A32AF9B-B1B9-4A7B-96F5-A2464D3E61BD}" type="slidenum">
              <a:rPr lang="zh-TW" altLang="en-US" sz="1000" smtClean="0">
                <a:solidFill>
                  <a:prstClr val="white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prstClr val="white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027" name="Group 14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1029" name="Picture 5" descr="U:\CreativeFiles\阿哲\1006\PPT-New!\page-dark.jpg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11" descr="bg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4146"/>
              <a:ext cx="173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8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 smtClean="0">
                <a:solidFill>
                  <a:prstClr val="white"/>
                </a:solidFill>
                <a:latin typeface="Gill Sans MT" pitchFamily="34" charset="0"/>
                <a:ea typeface="微軟正黑體" panose="020B0604030504040204" pitchFamily="34" charset="-120"/>
              </a:rPr>
              <a:t>© 2015 AU Optronics Corporation –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095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810" r:id="rId1"/>
    <p:sldLayoutId id="2147494811" r:id="rId2"/>
    <p:sldLayoutId id="2147494812" r:id="rId3"/>
    <p:sldLayoutId id="2147494813" r:id="rId4"/>
    <p:sldLayoutId id="2147494814" r:id="rId5"/>
    <p:sldLayoutId id="2147494815" r:id="rId6"/>
    <p:sldLayoutId id="2147494816" r:id="rId7"/>
    <p:sldLayoutId id="2147494817" r:id="rId8"/>
    <p:sldLayoutId id="2147494818" r:id="rId9"/>
    <p:sldLayoutId id="2147494819" r:id="rId10"/>
    <p:sldLayoutId id="21474948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p3_b-w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76263" y="6583363"/>
            <a:ext cx="2714625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 smtClean="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2011 AU Optronics Corporation – Proprietary and Confidential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02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68125D40-B0E8-439F-AD84-20D4ECD0B155}" type="slidenum">
              <a:rPr lang="en-US" altLang="zh-TW" sz="1000" smtClean="0">
                <a:solidFill>
                  <a:srgbClr val="80808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80808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487" r:id="rId1"/>
    <p:sldLayoutId id="2147494488" r:id="rId2"/>
    <p:sldLayoutId id="2147494489" r:id="rId3"/>
    <p:sldLayoutId id="2147494490" r:id="rId4"/>
    <p:sldLayoutId id="2147494491" r:id="rId5"/>
    <p:sldLayoutId id="2147494492" r:id="rId6"/>
    <p:sldLayoutId id="2147494493" r:id="rId7"/>
    <p:sldLayoutId id="2147494494" r:id="rId8"/>
    <p:sldLayoutId id="2147494495" r:id="rId9"/>
    <p:sldLayoutId id="2147494496" r:id="rId10"/>
    <p:sldLayoutId id="21474944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Gill Sans MT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 smtClean="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2015 AU Optronics Corporation – Proprietary and Confidential</a:t>
            </a:r>
          </a:p>
        </p:txBody>
      </p:sp>
      <p:sp>
        <p:nvSpPr>
          <p:cNvPr id="5125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6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7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3284F771-B0CF-4565-9672-341898F6FC24}" type="slidenum">
              <a:rPr lang="zh-TW" altLang="en-US" sz="1000" smtClean="0">
                <a:solidFill>
                  <a:srgbClr val="80808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80808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0" r:id="rId1"/>
    <p:sldLayoutId id="2147494498" r:id="rId2"/>
    <p:sldLayoutId id="2147494499" r:id="rId3"/>
    <p:sldLayoutId id="2147494500" r:id="rId4"/>
    <p:sldLayoutId id="2147494501" r:id="rId5"/>
    <p:sldLayoutId id="2147494502" r:id="rId6"/>
    <p:sldLayoutId id="2147494503" r:id="rId7"/>
    <p:sldLayoutId id="2147494504" r:id="rId8"/>
    <p:sldLayoutId id="2147494505" r:id="rId9"/>
    <p:sldLayoutId id="2147494506" r:id="rId10"/>
    <p:sldLayoutId id="21474945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8"/>
          <p:cNvSpPr txBox="1">
            <a:spLocks noChangeArrowheads="1"/>
          </p:cNvSpPr>
          <p:nvPr/>
        </p:nvSpPr>
        <p:spPr bwMode="auto">
          <a:xfrm>
            <a:off x="617538" y="6583363"/>
            <a:ext cx="2630487" cy="2000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 smtClean="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2015 AU Optronics Corporation – Proprietary and Confidential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0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51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6522F9A1-6E5D-4B6A-8229-586A867960B9}" type="slidenum">
              <a:rPr lang="zh-TW" altLang="en-US" sz="1000" smtClean="0">
                <a:solidFill>
                  <a:srgbClr val="808080"/>
                </a:solidFill>
                <a:latin typeface="Gill Sans MT" panose="020B0502020104020203" pitchFamily="34" charset="0"/>
                <a:ea typeface="文鼎黑體M" pitchFamily="-65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808080"/>
              </a:solidFill>
              <a:latin typeface="Gill Sans MT" panose="020B0502020104020203" pitchFamily="34" charset="0"/>
              <a:ea typeface="文鼎黑體M" pitchFamily="-65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1" r:id="rId1"/>
    <p:sldLayoutId id="2147494508" r:id="rId2"/>
    <p:sldLayoutId id="2147494509" r:id="rId3"/>
    <p:sldLayoutId id="2147494510" r:id="rId4"/>
    <p:sldLayoutId id="2147494511" r:id="rId5"/>
    <p:sldLayoutId id="2147494512" r:id="rId6"/>
    <p:sldLayoutId id="2147494513" r:id="rId7"/>
    <p:sldLayoutId id="2147494514" r:id="rId8"/>
    <p:sldLayoutId id="2147494515" r:id="rId9"/>
    <p:sldLayoutId id="2147494516" r:id="rId10"/>
    <p:sldLayoutId id="2147494517" r:id="rId11"/>
    <p:sldLayoutId id="2147494518" r:id="rId12"/>
    <p:sldLayoutId id="214749451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:\Library\MarCom\Design\01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 smtClean="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2015 AU Optronics Corporation – Proprietary and Confidential</a:t>
            </a:r>
          </a:p>
        </p:txBody>
      </p:sp>
      <p:sp>
        <p:nvSpPr>
          <p:cNvPr id="7173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7174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175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01619B41-F43F-42E5-8171-5D199AB86929}" type="slidenum">
              <a:rPr lang="zh-TW" altLang="en-US" sz="1000" smtClean="0">
                <a:solidFill>
                  <a:srgbClr val="808080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808080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2" r:id="rId1"/>
    <p:sldLayoutId id="2147494520" r:id="rId2"/>
    <p:sldLayoutId id="2147494521" r:id="rId3"/>
    <p:sldLayoutId id="2147494522" r:id="rId4"/>
    <p:sldLayoutId id="2147494523" r:id="rId5"/>
    <p:sldLayoutId id="2147494524" r:id="rId6"/>
    <p:sldLayoutId id="2147494525" r:id="rId7"/>
    <p:sldLayoutId id="2147494526" r:id="rId8"/>
    <p:sldLayoutId id="2147494527" r:id="rId9"/>
    <p:sldLayoutId id="2147494528" r:id="rId10"/>
    <p:sldLayoutId id="214749452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>
          <a:solidFill>
            <a:srgbClr val="11111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 descr="p3_b-w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76263" y="6583363"/>
            <a:ext cx="2714625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2014 AU Optronics Corporation – Proprietary and Confidential</a:t>
            </a:r>
          </a:p>
        </p:txBody>
      </p:sp>
      <p:sp>
        <p:nvSpPr>
          <p:cNvPr id="8196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8197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198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6713771C-8655-4BF7-B7A4-BBF126616EDD}" type="slidenum">
              <a:rPr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3" r:id="rId1"/>
    <p:sldLayoutId id="2147494530" r:id="rId2"/>
    <p:sldLayoutId id="2147494531" r:id="rId3"/>
    <p:sldLayoutId id="2147494532" r:id="rId4"/>
    <p:sldLayoutId id="2147494533" r:id="rId5"/>
    <p:sldLayoutId id="2147494534" r:id="rId6"/>
    <p:sldLayoutId id="2147494535" r:id="rId7"/>
    <p:sldLayoutId id="2147494536" r:id="rId8"/>
    <p:sldLayoutId id="2147494537" r:id="rId9"/>
    <p:sldLayoutId id="2147494538" r:id="rId10"/>
    <p:sldLayoutId id="2147494539" r:id="rId11"/>
    <p:sldLayoutId id="214749454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p3_b-w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700">
                <a:solidFill>
                  <a:srgbClr val="A6A6A6"/>
                </a:solidFill>
                <a:latin typeface="Gill Sans MT" pitchFamily="34" charset="0"/>
                <a:ea typeface="微軟正黑體" panose="020B0604030504040204" pitchFamily="34" charset="-120"/>
              </a:rPr>
              <a:t>© 2014 AU Optronics Corporation – Proprietary and Confidential</a:t>
            </a:r>
          </a:p>
        </p:txBody>
      </p:sp>
      <p:sp>
        <p:nvSpPr>
          <p:cNvPr id="9220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221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9222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fld id="{8C8B97FE-EA52-4FFC-8604-8DD9A64575B3}" type="slidenum">
              <a:rPr lang="zh-TW" altLang="en-US" sz="1000" smtClean="0">
                <a:solidFill>
                  <a:srgbClr val="EEECE1"/>
                </a:solidFill>
                <a:latin typeface="Gill Sans MT" panose="020B0502020104020203" pitchFamily="34" charset="0"/>
                <a:ea typeface="微軟正黑體" panose="020B0604030504040204" pitchFamily="34" charset="-120"/>
              </a:rPr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TW" sz="1000" smtClean="0">
              <a:solidFill>
                <a:srgbClr val="EEECE1"/>
              </a:solidFill>
              <a:latin typeface="Gill Sans MT" panose="020B0502020104020203" pitchFamily="34" charset="0"/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34" r:id="rId1"/>
    <p:sldLayoutId id="2147494541" r:id="rId2"/>
    <p:sldLayoutId id="2147494542" r:id="rId3"/>
    <p:sldLayoutId id="2147494543" r:id="rId4"/>
    <p:sldLayoutId id="2147494544" r:id="rId5"/>
    <p:sldLayoutId id="2147494545" r:id="rId6"/>
    <p:sldLayoutId id="2147494546" r:id="rId7"/>
    <p:sldLayoutId id="2147494547" r:id="rId8"/>
    <p:sldLayoutId id="2147494548" r:id="rId9"/>
    <p:sldLayoutId id="2147494549" r:id="rId10"/>
    <p:sldLayoutId id="21474945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 Sans MT" pitchFamily="34" charset="0"/>
          <a:ea typeface="微軟正黑體" charset="0"/>
          <a:cs typeface="微軟正黑體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-65" charset="0"/>
          <a:ea typeface="文鼎黑體B" pitchFamily="-65" charset="-120"/>
          <a:cs typeface="文鼎黑體B" pitchFamily="-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6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4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2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1000">
          <a:solidFill>
            <a:schemeClr val="tx1"/>
          </a:solidFill>
          <a:latin typeface="Gill Sans MT" pitchFamily="34" charset="0"/>
          <a:ea typeface="微軟正黑體" charset="0"/>
          <a:cs typeface="微軟正黑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4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0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40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0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0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0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44900"/>
            <a:ext cx="9144000" cy="1574800"/>
          </a:xfrm>
        </p:spPr>
        <p:txBody>
          <a:bodyPr/>
          <a:lstStyle/>
          <a:p>
            <a:r>
              <a:rPr lang="en-US" altLang="zh-TW" smtClean="0">
                <a:ea typeface="微軟正黑體" panose="020B0604030504040204" pitchFamily="34" charset="-120"/>
              </a:rPr>
              <a:t/>
            </a:r>
            <a:br>
              <a:rPr lang="en-US" altLang="zh-TW" smtClean="0">
                <a:ea typeface="微軟正黑體" panose="020B0604030504040204" pitchFamily="34" charset="-120"/>
              </a:rPr>
            </a:br>
            <a:r>
              <a:rPr lang="en-US" altLang="zh-TW" smtClean="0">
                <a:ea typeface="微軟正黑體" panose="020B0604030504040204" pitchFamily="34" charset="-120"/>
              </a:rPr>
              <a:t/>
            </a:r>
            <a:br>
              <a:rPr lang="en-US" altLang="zh-TW" smtClean="0">
                <a:ea typeface="微軟正黑體" panose="020B0604030504040204" pitchFamily="34" charset="-120"/>
              </a:rPr>
            </a:br>
            <a:r>
              <a:rPr lang="en-US" altLang="zh-TW" smtClean="0">
                <a:ea typeface="微軟正黑體" panose="020B0604030504040204" pitchFamily="34" charset="-120"/>
              </a:rPr>
              <a:t/>
            </a:r>
            <a:br>
              <a:rPr lang="en-US" altLang="zh-TW" smtClean="0">
                <a:ea typeface="微軟正黑體" panose="020B0604030504040204" pitchFamily="34" charset="-120"/>
              </a:rPr>
            </a:br>
            <a:endParaRPr lang="zh-TW" altLang="en-US" smtClean="0">
              <a:ea typeface="微軟正黑體" panose="020B0604030504040204" pitchFamily="34" charset="-120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876925"/>
            <a:ext cx="9144000" cy="6477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2017.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June</a:t>
            </a:r>
            <a:endPara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36513" y="4149725"/>
            <a:ext cx="91074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l"/>
              <a:defRPr sz="2000">
                <a:solidFill>
                  <a:srgbClr val="11111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1600">
                <a:solidFill>
                  <a:srgbClr val="11111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l"/>
              <a:defRPr sz="1400">
                <a:solidFill>
                  <a:srgbClr val="11111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l"/>
              <a:defRPr sz="1200">
                <a:solidFill>
                  <a:srgbClr val="11111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l"/>
              <a:defRPr sz="1000">
                <a:solidFill>
                  <a:srgbClr val="11111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000">
                <a:solidFill>
                  <a:srgbClr val="11111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000">
                <a:solidFill>
                  <a:srgbClr val="11111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000">
                <a:solidFill>
                  <a:srgbClr val="11111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000">
                <a:solidFill>
                  <a:srgbClr val="111111"/>
                </a:solidFill>
                <a:latin typeface="Gill Sans MT" panose="020B0502020104020203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altLang="zh-CN" sz="3600" b="1" dirty="0" smtClean="0">
                <a:latin typeface="微軟正黑體" panose="020B0604030504040204" pitchFamily="34" charset="-120"/>
              </a:rPr>
              <a:t>AUO AI </a:t>
            </a:r>
            <a:endParaRPr lang="en-US" altLang="zh-TW" sz="3600" b="1" dirty="0">
              <a:latin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微軟正黑體" panose="020B0604030504040204" pitchFamily="34" charset="-120"/>
              </a:rPr>
              <a:t>OCR</a:t>
            </a:r>
            <a:endParaRPr lang="zh-TW" altLang="en-US" smtClean="0">
              <a:ea typeface="微軟正黑體" panose="020B0604030504040204" pitchFamily="34" charset="-120"/>
            </a:endParaRPr>
          </a:p>
        </p:txBody>
      </p:sp>
      <p:pic>
        <p:nvPicPr>
          <p:cNvPr id="116739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3068960"/>
            <a:ext cx="3671887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38" y="1341438"/>
            <a:ext cx="23368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3407" y="1914889"/>
            <a:ext cx="50165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74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 smtClean="0">
                <a:ea typeface="微軟正黑體" panose="020B0604030504040204" pitchFamily="34" charset="-120"/>
              </a:rPr>
              <a:t>CV</a:t>
            </a:r>
            <a:r>
              <a:rPr lang="zh-CN" altLang="en-US" sz="1800" dirty="0" smtClean="0">
                <a:ea typeface="微軟正黑體" panose="020B0604030504040204" pitchFamily="34" charset="-120"/>
              </a:rPr>
              <a:t>：</a:t>
            </a:r>
            <a:r>
              <a:rPr lang="en-US" altLang="zh-CN" sz="1800" dirty="0" smtClean="0">
                <a:ea typeface="微軟正黑體" panose="020B0604030504040204" pitchFamily="34" charset="-120"/>
              </a:rPr>
              <a:t>Face Recognition </a:t>
            </a:r>
            <a:endParaRPr lang="zh-TW" altLang="en-US" sz="1800" dirty="0" smtClean="0">
              <a:ea typeface="微軟正黑體" panose="020B0604030504040204" pitchFamily="34" charset="-120"/>
            </a:endParaRPr>
          </a:p>
        </p:txBody>
      </p:sp>
      <p:pic>
        <p:nvPicPr>
          <p:cNvPr id="114691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088" y="704859"/>
            <a:ext cx="1928638" cy="238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2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528" y="3645024"/>
            <a:ext cx="4176464" cy="278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16" y="692696"/>
            <a:ext cx="4151313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4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40" y="3480263"/>
            <a:ext cx="3887787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8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微軟正黑體" panose="020B0604030504040204" pitchFamily="34" charset="-120"/>
              </a:rPr>
              <a:t>CV</a:t>
            </a:r>
            <a:r>
              <a:rPr lang="zh-CN" altLang="en-US" dirty="0" smtClean="0">
                <a:ea typeface="微軟正黑體" panose="020B0604030504040204" pitchFamily="34" charset="-120"/>
              </a:rPr>
              <a:t>：</a:t>
            </a:r>
            <a:r>
              <a:rPr lang="en-US" altLang="zh-CN" dirty="0" smtClean="0">
                <a:ea typeface="微軟正黑體" panose="020B0604030504040204" pitchFamily="34" charset="-120"/>
              </a:rPr>
              <a:t>Security</a:t>
            </a:r>
            <a:endParaRPr lang="zh-TW" altLang="en-US" dirty="0" smtClean="0">
              <a:ea typeface="微軟正黑體" panose="020B0604030504040204" pitchFamily="34" charset="-120"/>
            </a:endParaRPr>
          </a:p>
        </p:txBody>
      </p:sp>
      <p:pic>
        <p:nvPicPr>
          <p:cNvPr id="115716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3481387"/>
            <a:ext cx="5226050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1300" y="258763"/>
            <a:ext cx="47625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762322"/>
            <a:ext cx="6454775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微軟正黑體" panose="020B0604030504040204" pitchFamily="34" charset="-120"/>
              </a:rPr>
              <a:t>CV</a:t>
            </a:r>
            <a:r>
              <a:rPr lang="zh-CN" altLang="en-US" dirty="0" smtClean="0">
                <a:ea typeface="微軟正黑體" panose="020B0604030504040204" pitchFamily="34" charset="-120"/>
              </a:rPr>
              <a:t>：</a:t>
            </a:r>
            <a:r>
              <a:rPr lang="en-US" altLang="zh-CN" dirty="0" smtClean="0">
                <a:ea typeface="微軟正黑體" panose="020B0604030504040204" pitchFamily="34" charset="-120"/>
              </a:rPr>
              <a:t>Object Recognition</a:t>
            </a:r>
            <a:endParaRPr lang="zh-TW" altLang="en-US" dirty="0" smtClean="0">
              <a:ea typeface="微軟正黑體" panose="020B0604030504040204" pitchFamily="34" charset="-120"/>
            </a:endParaRPr>
          </a:p>
        </p:txBody>
      </p:sp>
      <p:pic>
        <p:nvPicPr>
          <p:cNvPr id="117763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725" y="3500438"/>
            <a:ext cx="3455988" cy="285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1196975"/>
            <a:ext cx="5764213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175" y="3500438"/>
            <a:ext cx="4837113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5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微軟正黑體" panose="020B0604030504040204" pitchFamily="34" charset="-120"/>
              </a:rPr>
              <a:t>CV </a:t>
            </a:r>
            <a:r>
              <a:rPr lang="zh-CN" altLang="en-US" smtClean="0">
                <a:ea typeface="微軟正黑體" panose="020B0604030504040204" pitchFamily="34" charset="-120"/>
              </a:rPr>
              <a:t>其他应用</a:t>
            </a:r>
            <a:endParaRPr lang="zh-TW" altLang="en-US" smtClean="0">
              <a:ea typeface="微軟正黑體" panose="020B0604030504040204" pitchFamily="34" charset="-120"/>
            </a:endParaRPr>
          </a:p>
        </p:txBody>
      </p:sp>
      <p:pic>
        <p:nvPicPr>
          <p:cNvPr id="118787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9738" y="1131888"/>
            <a:ext cx="3309937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725" y="1428750"/>
            <a:ext cx="316865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9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3573463"/>
            <a:ext cx="366077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90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237038"/>
            <a:ext cx="4248150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2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772" y="1429724"/>
            <a:ext cx="6552456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>
                <a:ea typeface="微軟正黑體" panose="020B0604030504040204" pitchFamily="34" charset="-120"/>
              </a:rPr>
              <a:t>Image Understanding</a:t>
            </a:r>
            <a:r>
              <a:rPr lang="en-US" altLang="zh-CN" dirty="0" smtClean="0">
                <a:ea typeface="微軟正黑體" panose="020B0604030504040204" pitchFamily="34" charset="-120"/>
              </a:rPr>
              <a:t/>
            </a:r>
            <a:br>
              <a:rPr lang="en-US" altLang="zh-CN" dirty="0" smtClean="0">
                <a:ea typeface="微軟正黑體" panose="020B0604030504040204" pitchFamily="34" charset="-120"/>
              </a:rPr>
            </a:br>
            <a:endParaRPr lang="zh-TW" altLang="en-US" dirty="0" smtClean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32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微軟正黑體" panose="020B0604030504040204" pitchFamily="34" charset="-120"/>
              </a:rPr>
              <a:t>CV</a:t>
            </a:r>
            <a:r>
              <a:rPr lang="zh-CN" altLang="en-US" smtClean="0">
                <a:ea typeface="微軟正黑體" panose="020B0604030504040204" pitchFamily="34" charset="-120"/>
              </a:rPr>
              <a:t>：</a:t>
            </a:r>
            <a:r>
              <a:rPr lang="en-US" altLang="zh-CN" smtClean="0">
                <a:ea typeface="微軟正黑體" panose="020B0604030504040204" pitchFamily="34" charset="-120"/>
              </a:rPr>
              <a:t>Scene Recognition</a:t>
            </a:r>
            <a:endParaRPr lang="zh-TW" altLang="en-US" smtClean="0">
              <a:ea typeface="微軟正黑體" panose="020B0604030504040204" pitchFamily="34" charset="-120"/>
            </a:endParaRPr>
          </a:p>
        </p:txBody>
      </p:sp>
      <p:pic>
        <p:nvPicPr>
          <p:cNvPr id="120835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450" y="1628775"/>
            <a:ext cx="76200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16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dirty="0" smtClean="0"/>
              <a:t>Convolution Neuron Network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35"/>
          <a:stretch/>
        </p:blipFill>
        <p:spPr>
          <a:xfrm>
            <a:off x="323482" y="1412776"/>
            <a:ext cx="849703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仿生設計</a:t>
            </a:r>
            <a:endParaRPr lang="zh-TW" altLang="en-US" dirty="0"/>
          </a:p>
        </p:txBody>
      </p:sp>
      <p:pic>
        <p:nvPicPr>
          <p:cNvPr id="8196" name="Picture 4" descr="穿山甲背包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4"/>
          <a:stretch/>
        </p:blipFill>
        <p:spPr bwMode="auto">
          <a:xfrm>
            <a:off x="1084963" y="5301208"/>
            <a:ext cx="3703061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穿山甲背包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57371" y="5301208"/>
            <a:ext cx="3703061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963" y="941618"/>
            <a:ext cx="4279125" cy="416484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7" y="941618"/>
            <a:ext cx="2974024" cy="2227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6" y="3573154"/>
            <a:ext cx="2974025" cy="15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6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向大腦借點子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556792"/>
            <a:ext cx="7758608" cy="51724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340768"/>
            <a:ext cx="3097036" cy="2060627"/>
          </a:xfrm>
          <a:prstGeom prst="rect">
            <a:avLst/>
          </a:prstGeom>
        </p:spPr>
      </p:pic>
      <p:pic>
        <p:nvPicPr>
          <p:cNvPr id="6" name="Picture 2" descr="https://lh5.googleusercontent.com/shYvz0xTKcZUx_KUhzE-m4gZf4cnMwjgKw9DUgFjcUyH4AD4wrTnXfMZDHo48mR9Izum1aaB9G2LsrMQAQhaodtrnsVtxKqsc2alFcJGqahiTxX3LSuk8JvU_TPZfP1Ac0k8zul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037" y="303403"/>
            <a:ext cx="3312368" cy="15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人工智能 技術淺談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 Perception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4" y="1609474"/>
            <a:ext cx="7971211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8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Convolution </a:t>
            </a:r>
            <a:r>
              <a:rPr lang="zh-CN" altLang="en-US" sz="2000" dirty="0" smtClean="0"/>
              <a:t>卷</a:t>
            </a:r>
            <a:r>
              <a:rPr lang="zh-CN" altLang="en-US" sz="2000" dirty="0"/>
              <a:t>积特征提取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052736"/>
            <a:ext cx="3528392" cy="25758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496" y="3811159"/>
            <a:ext cx="5987008" cy="26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8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dirty="0" smtClean="0"/>
              <a:t>Active Map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0" y="1988840"/>
            <a:ext cx="801651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1998 </a:t>
            </a:r>
            <a:r>
              <a:rPr lang="en-US" altLang="zh-CN" dirty="0" err="1" smtClean="0"/>
              <a:t>LeNet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51"/>
          <a:stretch/>
        </p:blipFill>
        <p:spPr>
          <a:xfrm>
            <a:off x="611560" y="1628800"/>
            <a:ext cx="763354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2012 </a:t>
            </a:r>
            <a:r>
              <a:rPr lang="en-US" altLang="zh-CN" sz="2000" dirty="0" err="1" smtClean="0"/>
              <a:t>AlexNet</a:t>
            </a:r>
            <a:endParaRPr lang="zh-TW" altLang="en-US" sz="2000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smtClean="0">
                <a:solidFill>
                  <a:schemeClr val="bg1"/>
                </a:solidFill>
              </a:rPr>
              <a:t>Lower layers</a:t>
            </a:r>
            <a:r>
              <a:rPr lang="zh-TW" altLang="en-US" sz="2000" dirty="0">
                <a:solidFill>
                  <a:schemeClr val="bg1"/>
                </a:solidFill>
              </a:rPr>
              <a:t>：</a:t>
            </a:r>
            <a:r>
              <a:rPr lang="en-US" altLang="zh-TW" sz="2000" dirty="0" smtClean="0">
                <a:solidFill>
                  <a:schemeClr val="bg1"/>
                </a:solidFill>
              </a:rPr>
              <a:t>edge, blob, texture (more general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chemeClr val="bg1"/>
                </a:solidFill>
              </a:rPr>
              <a:t>Higher layers :object part (more specific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8880"/>
            <a:ext cx="9144000" cy="421617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118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Activation Area</a:t>
            </a:r>
            <a:endParaRPr lang="zh-TW" altLang="en-US" sz="2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060848"/>
            <a:ext cx="8229600" cy="383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Possible Application</a:t>
            </a:r>
            <a:endParaRPr lang="zh-TW" altLang="en-US" dirty="0" smtClean="0">
              <a:ea typeface="微軟正黑體" panose="020B0604030504040204" pitchFamily="34" charset="-120"/>
            </a:endParaRPr>
          </a:p>
        </p:txBody>
      </p:sp>
      <p:pic>
        <p:nvPicPr>
          <p:cNvPr id="130051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26"/>
          <a:stretch>
            <a:fillRect/>
          </a:stretch>
        </p:blipFill>
        <p:spPr>
          <a:xfrm>
            <a:off x="466725" y="2563813"/>
            <a:ext cx="8004175" cy="3457575"/>
          </a:xfrm>
        </p:spPr>
      </p:pic>
      <p:sp>
        <p:nvSpPr>
          <p:cNvPr id="7" name="L-圖案 6"/>
          <p:cNvSpPr/>
          <p:nvPr/>
        </p:nvSpPr>
        <p:spPr bwMode="auto">
          <a:xfrm rot="18914164">
            <a:off x="2916237" y="2224978"/>
            <a:ext cx="503237" cy="358775"/>
          </a:xfrm>
          <a:prstGeom prst="corner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kumimoji="1" lang="zh-TW" altLang="en-US">
              <a:solidFill>
                <a:schemeClr val="tx1"/>
              </a:solidFill>
              <a:ea typeface="新細明體" pitchFamily="-65" charset="-120"/>
              <a:cs typeface="新細明體" pitchFamily="-65" charset="-120"/>
            </a:endParaRPr>
          </a:p>
        </p:txBody>
      </p:sp>
      <p:grpSp>
        <p:nvGrpSpPr>
          <p:cNvPr id="2" name="群組 5"/>
          <p:cNvGrpSpPr>
            <a:grpSpLocks/>
          </p:cNvGrpSpPr>
          <p:nvPr/>
        </p:nvGrpSpPr>
        <p:grpSpPr bwMode="auto">
          <a:xfrm>
            <a:off x="5435600" y="819150"/>
            <a:ext cx="2520950" cy="1892300"/>
            <a:chOff x="5436096" y="819228"/>
            <a:chExt cx="2520280" cy="1892223"/>
          </a:xfrm>
        </p:grpSpPr>
        <p:pic>
          <p:nvPicPr>
            <p:cNvPr id="130054" name="圖片 18" descr="P-PR-Abnormal-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819228"/>
              <a:ext cx="2520280" cy="1892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 bwMode="auto">
            <a:xfrm>
              <a:off x="6804157" y="1628820"/>
              <a:ext cx="647528" cy="863565"/>
            </a:xfrm>
            <a:prstGeom prst="rect">
              <a:avLst/>
            </a:prstGeom>
            <a:noFill/>
            <a:ln w="5715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kumimoji="1" lang="zh-TW" altLang="en-US">
                <a:solidFill>
                  <a:schemeClr val="tx1"/>
                </a:solidFill>
                <a:ea typeface="新細明體" pitchFamily="-65" charset="-120"/>
                <a:cs typeface="新細明體" pitchFamily="-65" charset="-120"/>
              </a:endParaRPr>
            </a:p>
          </p:txBody>
        </p:sp>
      </p:grpSp>
      <p:sp>
        <p:nvSpPr>
          <p:cNvPr id="8" name="L-圖案 7"/>
          <p:cNvSpPr/>
          <p:nvPr/>
        </p:nvSpPr>
        <p:spPr bwMode="auto">
          <a:xfrm rot="18914164">
            <a:off x="991070" y="2224978"/>
            <a:ext cx="503237" cy="358775"/>
          </a:xfrm>
          <a:prstGeom prst="corner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kumimoji="1" lang="zh-TW" altLang="en-US">
              <a:solidFill>
                <a:schemeClr val="tx1"/>
              </a:solidFill>
              <a:ea typeface="新細明體" pitchFamily="-65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763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微軟正黑體" panose="020B0604030504040204" pitchFamily="34" charset="-120"/>
              </a:rPr>
              <a:t>CV + Robotics</a:t>
            </a:r>
            <a:br>
              <a:rPr lang="en-US" altLang="zh-CN" dirty="0" smtClean="0">
                <a:ea typeface="微軟正黑體" panose="020B0604030504040204" pitchFamily="34" charset="-120"/>
              </a:rPr>
            </a:br>
            <a:r>
              <a:rPr lang="en-US" altLang="zh-CN" dirty="0" smtClean="0">
                <a:ea typeface="微軟正黑體" panose="020B0604030504040204" pitchFamily="34" charset="-120"/>
              </a:rPr>
              <a:t>Vision Based Control</a:t>
            </a:r>
            <a:endParaRPr lang="zh-TW" altLang="en-US" dirty="0" smtClean="0">
              <a:ea typeface="微軟正黑體" panose="020B0604030504040204" pitchFamily="34" charset="-120"/>
            </a:endParaRPr>
          </a:p>
        </p:txBody>
      </p:sp>
      <p:pic>
        <p:nvPicPr>
          <p:cNvPr id="121859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0" y="2276475"/>
            <a:ext cx="89662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65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自然語言處理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自然語言處理（</a:t>
            </a:r>
            <a:r>
              <a:rPr lang="en-US" altLang="zh-TW" dirty="0"/>
              <a:t>NLP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是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一項應用非常廣泛的</a:t>
            </a:r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人工智慧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技術</a:t>
            </a:r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。</a:t>
            </a:r>
            <a:endParaRPr lang="en-US" altLang="zh-TW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讓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計算機可以基於一組技術和理論，分析、理解人類的溝通內容。</a:t>
            </a:r>
            <a:b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</a:br>
            <a:endParaRPr lang="zh-TW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58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AI/ML </a:t>
            </a:r>
            <a:r>
              <a:rPr lang="zh-CN" altLang="en-US" dirty="0" smtClean="0"/>
              <a:t>主要領域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Deep Learning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電腦視覺 </a:t>
            </a:r>
            <a:r>
              <a:rPr lang="en-US" altLang="zh-CN" dirty="0" smtClean="0">
                <a:solidFill>
                  <a:schemeClr val="bg1"/>
                </a:solidFill>
              </a:rPr>
              <a:t>CV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自然語言處理 </a:t>
            </a:r>
            <a:r>
              <a:rPr lang="en-US" altLang="zh-CN" dirty="0" smtClean="0">
                <a:solidFill>
                  <a:schemeClr val="bg1"/>
                </a:solidFill>
              </a:rPr>
              <a:t>NLP</a:t>
            </a:r>
          </a:p>
          <a:p>
            <a:pPr lvl="2"/>
            <a:r>
              <a:rPr lang="en-US" altLang="zh-CN" dirty="0" smtClean="0">
                <a:solidFill>
                  <a:schemeClr val="bg1"/>
                </a:solidFill>
              </a:rPr>
              <a:t>Conversation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Machine Learning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最佳化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數理</a:t>
            </a:r>
            <a:r>
              <a:rPr lang="zh-CN" altLang="en-US" dirty="0" smtClean="0">
                <a:solidFill>
                  <a:schemeClr val="bg1"/>
                </a:solidFill>
              </a:rPr>
              <a:t>統計</a:t>
            </a:r>
            <a:r>
              <a:rPr lang="en-US" altLang="zh-CN" dirty="0" smtClean="0">
                <a:solidFill>
                  <a:schemeClr val="bg1"/>
                </a:solidFill>
              </a:rPr>
              <a:t>/ML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預測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748" y="3501008"/>
            <a:ext cx="4741470" cy="32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1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「自然語言」的</a:t>
            </a:r>
            <a:r>
              <a:rPr lang="zh-TW" altLang="en-US" dirty="0" smtClean="0"/>
              <a:t>角色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</a:t>
            </a:r>
            <a:r>
              <a:rPr lang="en-US" altLang="zh-TW" dirty="0"/>
              <a:t>~ </a:t>
            </a:r>
            <a:r>
              <a:rPr lang="zh-TW" altLang="en-US" dirty="0"/>
              <a:t>從遠古到網際網路世紀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幾乎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所有人類知識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多數</a:t>
            </a:r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都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是以自然語言的文字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或語音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形式儲存起來的</a:t>
            </a:r>
            <a:r>
              <a:rPr lang="en-US" altLang="zh-TW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加上</a:t>
            </a:r>
            <a:r>
              <a:rPr lang="zh-TW" altLang="en-US" smtClean="0">
                <a:solidFill>
                  <a:schemeClr val="bg1"/>
                </a:solidFill>
                <a:latin typeface="+mj-ea"/>
                <a:ea typeface="+mj-ea"/>
              </a:rPr>
              <a:t>網際網路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的興興起</a:t>
            </a:r>
            <a:endParaRPr lang="en-US" altLang="zh-TW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TW" altLang="en-US" smtClean="0">
                <a:solidFill>
                  <a:schemeClr val="bg1"/>
                </a:solidFill>
                <a:latin typeface="+mj-ea"/>
                <a:ea typeface="+mj-ea"/>
              </a:rPr>
              <a:t>要處理大量人類及網際網路上的資訊</a:t>
            </a:r>
            <a:r>
              <a:rPr lang="en-US" altLang="zh-TW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TW" altLang="en-US" smtClean="0">
                <a:solidFill>
                  <a:schemeClr val="bg1"/>
                </a:solidFill>
                <a:latin typeface="+mj-ea"/>
                <a:ea typeface="+mj-ea"/>
              </a:rPr>
              <a:t>而</a:t>
            </a:r>
            <a:r>
              <a:rPr lang="zh-TW" altLang="en-US" smtClean="0">
                <a:solidFill>
                  <a:srgbClr val="FFFF00"/>
                </a:solidFill>
                <a:latin typeface="+mj-ea"/>
                <a:ea typeface="+mj-ea"/>
              </a:rPr>
              <a:t>不碰觸到自然語言的處理技術</a:t>
            </a:r>
            <a:r>
              <a:rPr lang="en-US" altLang="zh-TW" smtClean="0">
                <a:solidFill>
                  <a:srgbClr val="FFFF00"/>
                </a:solidFill>
                <a:latin typeface="+mj-ea"/>
                <a:ea typeface="+mj-ea"/>
              </a:rPr>
              <a:t>, </a:t>
            </a:r>
            <a:r>
              <a:rPr lang="zh-TW" altLang="en-US" smtClean="0">
                <a:solidFill>
                  <a:srgbClr val="FFFF00"/>
                </a:solidFill>
                <a:latin typeface="+mj-ea"/>
                <a:ea typeface="+mj-ea"/>
              </a:rPr>
              <a:t>是絕對不可能的</a:t>
            </a:r>
            <a:r>
              <a:rPr lang="en-US" altLang="zh-TW" smtClean="0">
                <a:solidFill>
                  <a:srgbClr val="FFFF00"/>
                </a:solidFill>
                <a:latin typeface="+mj-ea"/>
                <a:ea typeface="+mj-ea"/>
              </a:rPr>
              <a:t>. </a:t>
            </a:r>
          </a:p>
          <a:p>
            <a:endParaRPr lang="zh-TW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8392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只有文字形式的「自然語言」才是語言</a:t>
            </a:r>
            <a:r>
              <a:rPr lang="en-US" altLang="zh-TW" dirty="0"/>
              <a:t>??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當然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不是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... </a:t>
            </a:r>
          </a:p>
          <a:p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音樂 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(Do-Re-</a:t>
            </a:r>
            <a:r>
              <a:rPr lang="en-US" altLang="zh-TW" dirty="0" err="1">
                <a:solidFill>
                  <a:schemeClr val="bg1"/>
                </a:solidFill>
                <a:latin typeface="+mj-ea"/>
                <a:ea typeface="+mj-ea"/>
              </a:rPr>
              <a:t>Mi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) ... </a:t>
            </a:r>
          </a:p>
          <a:p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基因序列 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(A-T-G-C) ... </a:t>
            </a:r>
          </a:p>
          <a:p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NL 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的其他形式 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... 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語音 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... (signal/non-text forms of NL) ... 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手語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點字系統 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(transformation of NL) </a:t>
            </a:r>
          </a:p>
          <a:p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凡具有</a:t>
            </a:r>
            <a:r>
              <a:rPr lang="zh-TW" altLang="en-US" dirty="0">
                <a:solidFill>
                  <a:srgbClr val="FFFF00"/>
                </a:solidFill>
                <a:latin typeface="+mj-ea"/>
                <a:ea typeface="+mj-ea"/>
              </a:rPr>
              <a:t>結構性語法 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(Grammar) 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的符號序列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都是語言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都是語言處理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應用的潛在對象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5470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「</a:t>
            </a:r>
            <a:r>
              <a:rPr lang="zh-TW" altLang="en-US" dirty="0"/>
              <a:t>自然語言處理」研究的終極目標是什麼</a:t>
            </a:r>
            <a:r>
              <a:rPr lang="en-US" altLang="zh-TW" dirty="0"/>
              <a:t>??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智慧型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代理人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自動獲取我們所要的知識</a:t>
            </a: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自然語言介面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讓機器來學習我們的語言</a:t>
            </a: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了解我們想做</a:t>
            </a:r>
            <a:r>
              <a:rPr lang="zh-TW" altLang="en-US" sz="2200" dirty="0" smtClean="0">
                <a:solidFill>
                  <a:schemeClr val="bg1"/>
                </a:solidFill>
                <a:latin typeface="+mj-ea"/>
                <a:ea typeface="+mj-ea"/>
              </a:rPr>
              <a:t>什麼</a:t>
            </a:r>
            <a:r>
              <a:rPr lang="en-US" altLang="zh-TW" sz="2200" dirty="0" smtClean="0">
                <a:solidFill>
                  <a:schemeClr val="bg1"/>
                </a:solidFill>
                <a:latin typeface="+mj-ea"/>
                <a:ea typeface="+mj-ea"/>
              </a:rPr>
              <a:t>!! </a:t>
            </a:r>
            <a:endParaRPr lang="en-US" altLang="zh-TW" sz="22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</a:pP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NL-aware Robot </a:t>
            </a:r>
          </a:p>
          <a:p>
            <a:pPr lvl="1">
              <a:lnSpc>
                <a:spcPct val="120000"/>
              </a:lnSpc>
            </a:pP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Natural Language OS 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智慧問答系統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即問即答</a:t>
            </a: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實問實答的百科全書</a:t>
            </a: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endParaRPr lang="en-US" altLang="zh-TW" sz="3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跨越語言障礙</a:t>
            </a:r>
            <a:r>
              <a:rPr lang="en-US" altLang="zh-TW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用不同語言</a:t>
            </a: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理解各種語言材料內容</a:t>
            </a: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跨語言運用上述</a:t>
            </a: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單語</a:t>
            </a: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zh-TW" altLang="en-US" sz="2200" dirty="0">
                <a:solidFill>
                  <a:schemeClr val="bg1"/>
                </a:solidFill>
                <a:latin typeface="+mj-ea"/>
                <a:ea typeface="+mj-ea"/>
              </a:rPr>
              <a:t>自然語言應用</a:t>
            </a:r>
            <a:r>
              <a:rPr lang="en-US" altLang="zh-TW" sz="220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</a:p>
          <a:p>
            <a:pPr lvl="1">
              <a:lnSpc>
                <a:spcPct val="120000"/>
              </a:lnSpc>
            </a:pPr>
            <a:r>
              <a:rPr lang="zh-TW" altLang="en-US" sz="1900" dirty="0">
                <a:solidFill>
                  <a:schemeClr val="bg1"/>
                </a:solidFill>
                <a:latin typeface="+mj-ea"/>
                <a:ea typeface="+mj-ea"/>
              </a:rPr>
              <a:t>機器翻譯 </a:t>
            </a:r>
          </a:p>
          <a:p>
            <a:pPr lvl="1">
              <a:lnSpc>
                <a:spcPct val="120000"/>
              </a:lnSpc>
            </a:pPr>
            <a:r>
              <a:rPr lang="zh-TW" altLang="en-US" sz="1900" dirty="0">
                <a:solidFill>
                  <a:schemeClr val="bg1"/>
                </a:solidFill>
                <a:latin typeface="+mj-ea"/>
                <a:ea typeface="+mj-ea"/>
              </a:rPr>
              <a:t>跨語言資訊檢索</a:t>
            </a:r>
            <a:r>
              <a:rPr lang="en-US" altLang="zh-TW" sz="19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zh-TW" altLang="en-US" sz="1900" dirty="0">
                <a:solidFill>
                  <a:schemeClr val="bg1"/>
                </a:solidFill>
                <a:latin typeface="+mj-ea"/>
                <a:ea typeface="+mj-ea"/>
              </a:rPr>
              <a:t>用英文</a:t>
            </a:r>
            <a:r>
              <a:rPr lang="zh-TW" altLang="en-US" sz="1900" dirty="0" smtClean="0">
                <a:solidFill>
                  <a:schemeClr val="bg1"/>
                </a:solidFill>
                <a:latin typeface="+mj-ea"/>
                <a:ea typeface="+mj-ea"/>
              </a:rPr>
              <a:t>搜尋中文</a:t>
            </a:r>
            <a:r>
              <a:rPr lang="zh-TW" altLang="en-US" sz="1900" dirty="0">
                <a:solidFill>
                  <a:schemeClr val="bg1"/>
                </a:solidFill>
                <a:latin typeface="+mj-ea"/>
                <a:ea typeface="+mj-ea"/>
              </a:rPr>
              <a:t>資料</a:t>
            </a:r>
            <a:r>
              <a:rPr lang="en-US" altLang="zh-TW" sz="19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TW" altLang="en-US" sz="1900" dirty="0">
                <a:solidFill>
                  <a:schemeClr val="bg1"/>
                </a:solidFill>
                <a:latin typeface="+mj-ea"/>
                <a:ea typeface="+mj-ea"/>
              </a:rPr>
              <a:t>並轉譯為英文輸出</a:t>
            </a:r>
            <a:r>
              <a:rPr lang="en-US" altLang="zh-TW" sz="190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57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9261"/>
            <a:ext cx="9144000" cy="531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38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NLP in practices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760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https://i1.read01.com/uploads/0FbZOCKvg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8639"/>
            <a:ext cx="9144730" cy="639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15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知識圖譜</a:t>
            </a:r>
            <a:r>
              <a:rPr lang="en-US" altLang="zh-CN" dirty="0" smtClean="0"/>
              <a:t>-</a:t>
            </a:r>
            <a:r>
              <a:rPr lang="zh-CN" altLang="en-US" dirty="0" smtClean="0"/>
              <a:t>實體圖譜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關聯推理</a:t>
            </a:r>
            <a:endParaRPr lang="zh-TW" altLang="en-US" dirty="0"/>
          </a:p>
        </p:txBody>
      </p:sp>
      <p:pic>
        <p:nvPicPr>
          <p:cNvPr id="6146" name="Picture 2" descr="https://i2.read01.com/uploads/0FbZOCQSo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532859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2.read01.com/uploads/0FbZOCdlZ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642" y="3501008"/>
            <a:ext cx="5360711" cy="32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730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1.read01.com/uploads/0FbZOC9Wj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900935"/>
            <a:ext cx="8208912" cy="57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Query</a:t>
            </a:r>
            <a:r>
              <a:rPr lang="zh-CN" altLang="en-US" dirty="0" smtClean="0"/>
              <a:t>理解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3628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語義理解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556792"/>
            <a:ext cx="816477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19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052736"/>
            <a:ext cx="8496944" cy="5109649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DeepNLP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57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深度神經網絡</a:t>
            </a:r>
            <a:r>
              <a:rPr lang="en-US" altLang="zh-CN" sz="2000" dirty="0"/>
              <a:t>(DNN)</a:t>
            </a:r>
            <a:endParaRPr lang="zh-TW" altLang="en-US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A Huge number of Parameters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Vanishing/Exploding Gradients</a:t>
            </a:r>
          </a:p>
          <a:p>
            <a:r>
              <a:rPr lang="en-US" altLang="zh-TW" sz="2400" dirty="0" smtClean="0">
                <a:solidFill>
                  <a:schemeClr val="bg1"/>
                </a:solidFill>
              </a:rPr>
              <a:t>Degradation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780" y="1417638"/>
            <a:ext cx="650244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4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DeepNLP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890"/>
            <a:ext cx="4283968" cy="42484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20" y="2316184"/>
            <a:ext cx="5104284" cy="44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8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本文理解</a:t>
            </a:r>
            <a:r>
              <a:rPr lang="en-US" altLang="zh-CN" dirty="0" smtClean="0"/>
              <a:t>-</a:t>
            </a:r>
            <a:r>
              <a:rPr lang="zh-TW" altLang="en-US" dirty="0"/>
              <a:t>主題、話題和實體</a:t>
            </a:r>
            <a:r>
              <a:rPr lang="zh-TW" altLang="en-US" dirty="0" smtClean="0"/>
              <a:t>標籤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1126204"/>
            <a:ext cx="7963794" cy="532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09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知識圖譜</a:t>
            </a:r>
            <a:r>
              <a:rPr lang="en-US" altLang="zh-CN" dirty="0" smtClean="0"/>
              <a:t>-</a:t>
            </a:r>
            <a:r>
              <a:rPr lang="zh-CN" altLang="en-US" dirty="0" smtClean="0"/>
              <a:t>關注點圖譜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TW" altLang="en-US" dirty="0"/>
          </a:p>
        </p:txBody>
      </p:sp>
      <p:pic>
        <p:nvPicPr>
          <p:cNvPr id="15362" name="Picture 2" descr="https://i1.read01.com/uploads/0FbZOC2F3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" y="908720"/>
            <a:ext cx="829601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806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關注點推薦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412776"/>
            <a:ext cx="805787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5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情感</a:t>
            </a:r>
            <a:r>
              <a:rPr lang="en-US" altLang="zh-CN" dirty="0" smtClean="0"/>
              <a:t>/</a:t>
            </a:r>
            <a:r>
              <a:rPr lang="zh-CN" altLang="en-US" dirty="0" smtClean="0"/>
              <a:t>觀點分析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16" y="1186866"/>
            <a:ext cx="7774291" cy="541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1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觀點自動摘要</a:t>
            </a:r>
          </a:p>
        </p:txBody>
      </p:sp>
      <p:pic>
        <p:nvPicPr>
          <p:cNvPr id="8194" name="Picture 2" descr="https://i1.read01.com/uploads/0FbZOCdg6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080" y="973442"/>
            <a:ext cx="7524328" cy="562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80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793601"/>
            <a:ext cx="7048500" cy="42195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9552" y="4977169"/>
            <a:ext cx="85686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+mj-ea"/>
                <a:ea typeface="+mj-ea"/>
              </a:rPr>
              <a:t>AI </a:t>
            </a:r>
            <a:r>
              <a:rPr lang="zh-TW" altLang="en-US" b="1" dirty="0">
                <a:solidFill>
                  <a:schemeClr val="bg1"/>
                </a:solidFill>
                <a:latin typeface="+mj-ea"/>
                <a:ea typeface="+mj-ea"/>
              </a:rPr>
              <a:t>籃球解說員</a:t>
            </a:r>
          </a:p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個步驟：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信息搜集（</a:t>
            </a:r>
            <a:r>
              <a:rPr lang="en-US" altLang="zh-TW" sz="1600" dirty="0">
                <a:solidFill>
                  <a:schemeClr val="bg1"/>
                </a:solidFill>
                <a:latin typeface="+mj-ea"/>
                <a:ea typeface="+mj-ea"/>
              </a:rPr>
              <a:t>information gathering</a:t>
            </a:r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）：從網上實時</a:t>
            </a:r>
            <a:r>
              <a:rPr lang="zh-TW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收集提取</a:t>
            </a:r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比賽的關鍵信息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生成結構化數據（</a:t>
            </a:r>
            <a:r>
              <a:rPr lang="en-US" altLang="zh-TW" sz="1600" dirty="0">
                <a:solidFill>
                  <a:schemeClr val="bg1"/>
                </a:solidFill>
                <a:latin typeface="+mj-ea"/>
                <a:ea typeface="+mj-ea"/>
              </a:rPr>
              <a:t>structured data generation</a:t>
            </a:r>
            <a:r>
              <a:rPr lang="zh-TW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）：基於比賽</a:t>
            </a:r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信息，生成結構化解說數據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比賽場景推理（</a:t>
            </a:r>
            <a:r>
              <a:rPr lang="en-US" altLang="zh-TW" sz="1600" dirty="0">
                <a:solidFill>
                  <a:schemeClr val="bg1"/>
                </a:solidFill>
                <a:latin typeface="+mj-ea"/>
                <a:ea typeface="+mj-ea"/>
              </a:rPr>
              <a:t>game scene inference</a:t>
            </a:r>
            <a:r>
              <a:rPr lang="zh-TW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）：基於</a:t>
            </a:r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比賽</a:t>
            </a:r>
            <a:r>
              <a:rPr lang="zh-TW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數據</a:t>
            </a:r>
            <a:r>
              <a:rPr lang="en-US" altLang="zh-TW" sz="1600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TW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得分</a:t>
            </a:r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和</a:t>
            </a:r>
            <a:r>
              <a:rPr lang="zh-TW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統計</a:t>
            </a:r>
            <a:r>
              <a:rPr lang="en-US" altLang="zh-TW" sz="1600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zh-TW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，</a:t>
            </a:r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推斷出現場比賽場景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生成直播解說（</a:t>
            </a:r>
            <a:r>
              <a:rPr lang="en-US" altLang="zh-TW" sz="1600" dirty="0">
                <a:solidFill>
                  <a:schemeClr val="bg1"/>
                </a:solidFill>
                <a:latin typeface="+mj-ea"/>
                <a:ea typeface="+mj-ea"/>
              </a:rPr>
              <a:t>live commentary generation</a:t>
            </a:r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）：基於解說模型，生成直播</a:t>
            </a:r>
            <a:r>
              <a:rPr lang="zh-TW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解說</a:t>
            </a:r>
            <a:endParaRPr lang="zh-TW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語言生成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1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詩詞生成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" y="1916832"/>
            <a:ext cx="70485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6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i1.read01.com/uploads/0FbZOCXic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59" y="1289618"/>
            <a:ext cx="7798297" cy="473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65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475" y="381000"/>
            <a:ext cx="61150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2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深度神經網絡</a:t>
            </a:r>
            <a:r>
              <a:rPr lang="en-US" altLang="zh-CN" dirty="0" smtClean="0"/>
              <a:t>(DNN)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1556792"/>
            <a:ext cx="8712968" cy="5174534"/>
          </a:xfrm>
        </p:spPr>
      </p:pic>
    </p:spTree>
    <p:extLst>
      <p:ext uri="{BB962C8B-B14F-4D97-AF65-F5344CB8AC3E}">
        <p14:creationId xmlns:p14="http://schemas.microsoft.com/office/powerpoint/2010/main" val="375102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本文摘要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12776"/>
            <a:ext cx="829756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97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摘要回覆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340768"/>
            <a:ext cx="70104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81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對話系認</a:t>
            </a:r>
            <a:r>
              <a:rPr lang="en-US" altLang="zh-CN" dirty="0" smtClean="0"/>
              <a:t>-</a:t>
            </a:r>
            <a:r>
              <a:rPr lang="zh-CN" altLang="en-US" dirty="0" smtClean="0"/>
              <a:t>問答回覆</a:t>
            </a:r>
            <a:endParaRPr lang="zh-TW" altLang="en-US" dirty="0"/>
          </a:p>
        </p:txBody>
      </p:sp>
      <p:pic>
        <p:nvPicPr>
          <p:cNvPr id="9218" name="Picture 2" descr="https://i1.read01.com/uploads/0FbZOC2HQ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088251"/>
            <a:ext cx="8229600" cy="514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28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問答回覆</a:t>
            </a:r>
            <a:endParaRPr lang="zh-TW" altLang="en-US" dirty="0"/>
          </a:p>
        </p:txBody>
      </p:sp>
      <p:pic>
        <p:nvPicPr>
          <p:cNvPr id="10244" name="Picture 4" descr="https://i1.read01.com/uploads/0FbZOCrsa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136904" cy="52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412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機器翻譯</a:t>
            </a:r>
            <a:endParaRPr lang="zh-TW" altLang="en-US" dirty="0"/>
          </a:p>
        </p:txBody>
      </p:sp>
      <p:pic>
        <p:nvPicPr>
          <p:cNvPr id="11266" name="Picture 2" descr="https://i2.read01.com/uploads/0FbZOCZqY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847696"/>
            <a:ext cx="7560840" cy="575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45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小度</a:t>
            </a:r>
            <a:r>
              <a:rPr lang="en-US" altLang="zh-CN" dirty="0" smtClean="0"/>
              <a:t>-</a:t>
            </a:r>
            <a:r>
              <a:rPr lang="zh-TW" altLang="en-US" dirty="0" smtClean="0"/>
              <a:t>同聲</a:t>
            </a:r>
            <a:r>
              <a:rPr lang="zh-TW" altLang="en-US" dirty="0"/>
              <a:t>傳譯</a:t>
            </a:r>
          </a:p>
        </p:txBody>
      </p:sp>
      <p:pic>
        <p:nvPicPr>
          <p:cNvPr id="17410" name="Picture 2" descr="https://i1.read01.com/uploads/0FbZOC54G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1" y="1124744"/>
            <a:ext cx="7441165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51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對話系統</a:t>
            </a:r>
            <a:r>
              <a:rPr lang="en-US" altLang="zh-CN" dirty="0" smtClean="0"/>
              <a:t>-</a:t>
            </a:r>
            <a:r>
              <a:rPr lang="zh-CN" altLang="en-US" dirty="0" smtClean="0"/>
              <a:t>度秘</a:t>
            </a:r>
            <a:endParaRPr lang="zh-TW" altLang="en-US" dirty="0"/>
          </a:p>
        </p:txBody>
      </p:sp>
      <p:pic>
        <p:nvPicPr>
          <p:cNvPr id="12290" name="Picture 2" descr="https://i1.read01.com/uploads/0FbZOCw5P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494" y="1268760"/>
            <a:ext cx="8188962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66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2.read01.com/uploads/0FbZOCKE2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928668"/>
            <a:ext cx="8003232" cy="57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度秘對話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2449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知識</a:t>
            </a:r>
            <a:r>
              <a:rPr lang="zh-CN" altLang="en-US" dirty="0" smtClean="0"/>
              <a:t>圖譜</a:t>
            </a:r>
            <a:r>
              <a:rPr lang="en-US" altLang="zh-CN" dirty="0" smtClean="0"/>
              <a:t>-</a:t>
            </a:r>
            <a:r>
              <a:rPr lang="zh-TW" altLang="en-US" dirty="0" smtClean="0"/>
              <a:t>意圖圖譜 </a:t>
            </a:r>
            <a:r>
              <a:rPr lang="en-US" altLang="zh-CN" dirty="0" smtClean="0"/>
              <a:t>Intent </a:t>
            </a:r>
            <a:r>
              <a:rPr lang="en-US" altLang="zh-CN" dirty="0"/>
              <a:t>Graph </a:t>
            </a:r>
            <a:endParaRPr lang="zh-TW" altLang="en-US" dirty="0"/>
          </a:p>
        </p:txBody>
      </p:sp>
      <p:pic>
        <p:nvPicPr>
          <p:cNvPr id="14338" name="Picture 2" descr="https://i1.read01.com/uploads/0FbZOCeTg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698" y="1390572"/>
            <a:ext cx="7708734" cy="50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222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意圖圖譜的用戶引導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19" y="1409171"/>
            <a:ext cx="81586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0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電腦視覺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267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對話式作業系統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6" y="1196752"/>
            <a:ext cx="914479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12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6" y="692696"/>
            <a:ext cx="914479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74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6" y="980728"/>
            <a:ext cx="914479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48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6" y="1196752"/>
            <a:ext cx="91447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5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412" y="0"/>
            <a:ext cx="5615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endParaRPr lang="en-US" altLang="zh-CN" sz="60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CN" sz="6000" dirty="0" smtClean="0">
                <a:solidFill>
                  <a:schemeClr val="bg1"/>
                </a:solidFill>
              </a:rPr>
              <a:t>The End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8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>
                <a:ea typeface="微軟正黑體" panose="020B0604030504040204" pitchFamily="34" charset="-120"/>
              </a:rPr>
              <a:t>Convolution Neural network CNN</a:t>
            </a:r>
            <a:endParaRPr lang="zh-TW" altLang="en-US" sz="2400" dirty="0" smtClean="0"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sz="4400" dirty="0" smtClean="0">
                <a:solidFill>
                  <a:schemeClr val="bg1"/>
                </a:solidFill>
              </a:rPr>
              <a:t>Good for </a:t>
            </a:r>
            <a:r>
              <a:rPr lang="en-US" altLang="zh-TW" sz="4400" dirty="0">
                <a:solidFill>
                  <a:schemeClr val="bg1"/>
                </a:solidFill>
              </a:rPr>
              <a:t>Computer Vision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113667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718" y="2276872"/>
            <a:ext cx="8640762" cy="42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9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8538" y="1557338"/>
            <a:ext cx="42291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橢圓 6"/>
          <p:cNvSpPr/>
          <p:nvPr/>
        </p:nvSpPr>
        <p:spPr bwMode="auto">
          <a:xfrm>
            <a:off x="4157663" y="2676525"/>
            <a:ext cx="433387" cy="431800"/>
          </a:xfrm>
          <a:prstGeom prst="ellipse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kumimoji="1" lang="zh-TW" altLang="en-US">
              <a:solidFill>
                <a:schemeClr val="tx1"/>
              </a:solidFill>
              <a:ea typeface="新細明體" pitchFamily="-65" charset="-120"/>
              <a:cs typeface="新細明體" pitchFamily="-65" charset="-120"/>
            </a:endParaRPr>
          </a:p>
        </p:txBody>
      </p:sp>
      <p:sp>
        <p:nvSpPr>
          <p:cNvPr id="12390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dirty="0" smtClean="0">
                <a:ea typeface="微軟正黑體" panose="020B0604030504040204" pitchFamily="34" charset="-120"/>
              </a:rPr>
              <a:t>Why </a:t>
            </a:r>
            <a:r>
              <a:rPr lang="en-US" altLang="zh-CN" sz="2000" dirty="0" smtClean="0">
                <a:ea typeface="微軟正黑體" panose="020B0604030504040204" pitchFamily="34" charset="-120"/>
              </a:rPr>
              <a:t>Convolution</a:t>
            </a:r>
            <a:r>
              <a:rPr lang="en-US" altLang="zh-TW" sz="2000" dirty="0" smtClean="0">
                <a:ea typeface="微軟正黑體" panose="020B0604030504040204" pitchFamily="34" charset="-120"/>
              </a:rPr>
              <a:t> </a:t>
            </a:r>
            <a:r>
              <a:rPr lang="en-US" altLang="zh-CN" sz="2000" dirty="0" smtClean="0">
                <a:ea typeface="微軟正黑體" panose="020B0604030504040204" pitchFamily="34" charset="-120"/>
              </a:rPr>
              <a:t>Neural Network for Image Recognition</a:t>
            </a:r>
            <a:endParaRPr lang="zh-TW" altLang="en-US" sz="2000" dirty="0" smtClean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191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39552" y="1484784"/>
            <a:ext cx="7992888" cy="4680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11" y="1554844"/>
            <a:ext cx="7798664" cy="457775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電腦視覺引爆點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10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2_自訂設計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2_自訂設計">
      <a:majorFont>
        <a:latin typeface="Gill Sans MT"/>
        <a:ea typeface="微軟正黑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大綱">
  <a:themeElements>
    <a:clrScheme name="自訂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262626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32_大綱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2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大綱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_結束">
  <a:themeElements>
    <a:clrScheme name="結束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結束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2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2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結束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結束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結束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結束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結束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結束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結束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結束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結束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結束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結束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結束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7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8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9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0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1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3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4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5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16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39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17_大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8_大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9_大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結束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新細明體"/>
      </a:majorFont>
      <a:minorFont>
        <a:latin typeface="Arial"/>
        <a:ea typeface="新細明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3_自訂設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自訂設計">
      <a:majorFont>
        <a:latin typeface="Gill Sans MT"/>
        <a:ea typeface="微軟正黑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4_自訂設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自訂設計">
      <a:majorFont>
        <a:latin typeface="Gill Sans MT"/>
        <a:ea typeface="微軟正黑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5_大綱">
  <a:themeElements>
    <a:clrScheme name="25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5_大綱">
      <a:majorFont>
        <a:latin typeface="Gill Sans MT"/>
        <a:ea typeface="新細明體"/>
        <a:cs typeface=""/>
      </a:majorFont>
      <a:minorFont>
        <a:latin typeface="Gill Sans MT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5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6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1">
      <a:majorFont>
        <a:latin typeface="Gill Sans MT"/>
        <a:ea typeface="微軟正黑體"/>
        <a:cs typeface="文鼎黑體B"/>
      </a:majorFont>
      <a:minorFont>
        <a:latin typeface="Gill Sans MT"/>
        <a:ea typeface="微軟正黑體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7_大綱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8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大綱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黑體B"/>
        <a:cs typeface="文鼎黑體B"/>
      </a:majorFont>
      <a:minorFont>
        <a:latin typeface="Arial"/>
        <a:ea typeface="文鼎黑體M"/>
        <a:cs typeface="文鼎黑體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新細明體" pitchFamily="-65" charset="-120"/>
            <a:cs typeface="新細明體" pitchFamily="-65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87294</TotalTime>
  <Pages>0</Pages>
  <Words>2501</Words>
  <Characters>0</Characters>
  <Application>Microsoft Office PowerPoint</Application>
  <DocSecurity>0</DocSecurity>
  <PresentationFormat>如螢幕大小 (4:3)</PresentationFormat>
  <Lines>0</Lines>
  <Paragraphs>222</Paragraphs>
  <Slides>65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31</vt:i4>
      </vt:variant>
      <vt:variant>
        <vt:lpstr>投影片標題</vt:lpstr>
      </vt:variant>
      <vt:variant>
        <vt:i4>65</vt:i4>
      </vt:variant>
    </vt:vector>
  </HeadingPairs>
  <TitlesOfParts>
    <vt:vector size="104" baseType="lpstr">
      <vt:lpstr>微軟正黑體</vt:lpstr>
      <vt:lpstr>文鼎黑體B</vt:lpstr>
      <vt:lpstr>文鼎黑體M</vt:lpstr>
      <vt:lpstr>新細明體</vt:lpstr>
      <vt:lpstr>Arial</vt:lpstr>
      <vt:lpstr>Calibri</vt:lpstr>
      <vt:lpstr>Gill Sans MT</vt:lpstr>
      <vt:lpstr>Wingdings</vt:lpstr>
      <vt:lpstr>2_自訂設計</vt:lpstr>
      <vt:lpstr>大綱</vt:lpstr>
      <vt:lpstr>結束</vt:lpstr>
      <vt:lpstr>25_大綱</vt:lpstr>
      <vt:lpstr>1_大綱</vt:lpstr>
      <vt:lpstr>26_大綱</vt:lpstr>
      <vt:lpstr>27_大綱</vt:lpstr>
      <vt:lpstr>28_大綱</vt:lpstr>
      <vt:lpstr>2_大綱</vt:lpstr>
      <vt:lpstr>3_大綱</vt:lpstr>
      <vt:lpstr>4_大綱</vt:lpstr>
      <vt:lpstr>5_大綱</vt:lpstr>
      <vt:lpstr>32_大綱</vt:lpstr>
      <vt:lpstr>12_大綱</vt:lpstr>
      <vt:lpstr>6_大綱</vt:lpstr>
      <vt:lpstr>1_結束</vt:lpstr>
      <vt:lpstr>7_大綱</vt:lpstr>
      <vt:lpstr>8_大綱</vt:lpstr>
      <vt:lpstr>9_大綱</vt:lpstr>
      <vt:lpstr>10_大綱</vt:lpstr>
      <vt:lpstr>11_大綱</vt:lpstr>
      <vt:lpstr>13_大綱</vt:lpstr>
      <vt:lpstr>14_大綱</vt:lpstr>
      <vt:lpstr>15_大綱</vt:lpstr>
      <vt:lpstr>16_大綱</vt:lpstr>
      <vt:lpstr>39_大綱</vt:lpstr>
      <vt:lpstr>17_大綱</vt:lpstr>
      <vt:lpstr>18_大綱</vt:lpstr>
      <vt:lpstr>19_大綱</vt:lpstr>
      <vt:lpstr>3_自訂設計</vt:lpstr>
      <vt:lpstr>4_自訂設計</vt:lpstr>
      <vt:lpstr>   </vt:lpstr>
      <vt:lpstr>人工智能 技術淺談</vt:lpstr>
      <vt:lpstr>AI/ML 主要領域</vt:lpstr>
      <vt:lpstr>深度神經網絡(DNN)</vt:lpstr>
      <vt:lpstr>深度神經網絡(DNN)</vt:lpstr>
      <vt:lpstr>電腦視覺</vt:lpstr>
      <vt:lpstr>Convolution Neural network CNN</vt:lpstr>
      <vt:lpstr>Why Convolution Neural Network for Image Recognition</vt:lpstr>
      <vt:lpstr>電腦視覺引爆點</vt:lpstr>
      <vt:lpstr>OCR</vt:lpstr>
      <vt:lpstr>CV：Face Recognition </vt:lpstr>
      <vt:lpstr>CV：Security</vt:lpstr>
      <vt:lpstr>CV：Object Recognition</vt:lpstr>
      <vt:lpstr>CV 其他应用</vt:lpstr>
      <vt:lpstr>Image Understanding </vt:lpstr>
      <vt:lpstr>CV：Scene Recognition</vt:lpstr>
      <vt:lpstr>Convolution Neuron Network</vt:lpstr>
      <vt:lpstr>仿生設計</vt:lpstr>
      <vt:lpstr>向大腦借點子</vt:lpstr>
      <vt:lpstr>Visual Perception</vt:lpstr>
      <vt:lpstr>Convolution 卷积特征提取</vt:lpstr>
      <vt:lpstr>Active Map</vt:lpstr>
      <vt:lpstr>1998 LeNet</vt:lpstr>
      <vt:lpstr>2012 AlexNet</vt:lpstr>
      <vt:lpstr>Activation Area</vt:lpstr>
      <vt:lpstr>Possible Application</vt:lpstr>
      <vt:lpstr>CV + Robotics Vision Based Control</vt:lpstr>
      <vt:lpstr>自然語言處理</vt:lpstr>
      <vt:lpstr>自然語言處理（NLP）</vt:lpstr>
      <vt:lpstr>「自然語言」的角色  ~ 從遠古到網際網路世紀</vt:lpstr>
      <vt:lpstr>只有文字形式的「自然語言」才是語言?? </vt:lpstr>
      <vt:lpstr>「自然語言處理」研究的終極目標是什麼?? </vt:lpstr>
      <vt:lpstr>PowerPoint 簡報</vt:lpstr>
      <vt:lpstr>NLP in practices</vt:lpstr>
      <vt:lpstr>PowerPoint 簡報</vt:lpstr>
      <vt:lpstr>知識圖譜-實體圖譜 關聯推理</vt:lpstr>
      <vt:lpstr>Query理解</vt:lpstr>
      <vt:lpstr>語義理解</vt:lpstr>
      <vt:lpstr>DeepNLP</vt:lpstr>
      <vt:lpstr>DeepNLP</vt:lpstr>
      <vt:lpstr>本文理解-主題、話題和實體標籤</vt:lpstr>
      <vt:lpstr>知識圖譜-關注點圖譜 </vt:lpstr>
      <vt:lpstr>關注點推薦</vt:lpstr>
      <vt:lpstr>情感/觀點分析</vt:lpstr>
      <vt:lpstr>觀點自動摘要</vt:lpstr>
      <vt:lpstr>語言生成</vt:lpstr>
      <vt:lpstr>詩詞生成</vt:lpstr>
      <vt:lpstr>PowerPoint 簡報</vt:lpstr>
      <vt:lpstr>PowerPoint 簡報</vt:lpstr>
      <vt:lpstr>本文摘要</vt:lpstr>
      <vt:lpstr>摘要回覆</vt:lpstr>
      <vt:lpstr>對話系認-問答回覆</vt:lpstr>
      <vt:lpstr>問答回覆</vt:lpstr>
      <vt:lpstr>機器翻譯</vt:lpstr>
      <vt:lpstr>小度-同聲傳譯</vt:lpstr>
      <vt:lpstr>對話系統-度秘</vt:lpstr>
      <vt:lpstr>度秘對話</vt:lpstr>
      <vt:lpstr>知識圖譜-意圖圖譜 Intent Graph </vt:lpstr>
      <vt:lpstr>意圖圖譜的用戶引導</vt:lpstr>
      <vt:lpstr>對話式作業系統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Shinna Chou 周依蓉</dc:creator>
  <cp:lastModifiedBy>BS Deng 鄧博雄</cp:lastModifiedBy>
  <cp:revision>1367</cp:revision>
  <dcterms:created xsi:type="dcterms:W3CDTF">2010-10-28T04:24:49Z</dcterms:created>
  <dcterms:modified xsi:type="dcterms:W3CDTF">2017-06-27T00:50:06Z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1028-10.6.0.5380</vt:lpwstr>
  </property>
</Properties>
</file>